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57" r:id="rId3"/>
    <p:sldId id="259" r:id="rId4"/>
    <p:sldId id="276" r:id="rId5"/>
    <p:sldId id="277" r:id="rId6"/>
    <p:sldId id="278" r:id="rId7"/>
    <p:sldId id="279" r:id="rId8"/>
    <p:sldId id="260" r:id="rId9"/>
    <p:sldId id="289" r:id="rId10"/>
    <p:sldId id="290" r:id="rId11"/>
    <p:sldId id="293" r:id="rId12"/>
    <p:sldId id="294" r:id="rId13"/>
    <p:sldId id="295" r:id="rId14"/>
    <p:sldId id="298" r:id="rId15"/>
    <p:sldId id="296" r:id="rId16"/>
    <p:sldId id="299" r:id="rId17"/>
    <p:sldId id="280" r:id="rId18"/>
    <p:sldId id="262" r:id="rId19"/>
    <p:sldId id="301" r:id="rId20"/>
    <p:sldId id="264" r:id="rId21"/>
    <p:sldId id="282" r:id="rId22"/>
    <p:sldId id="283" r:id="rId23"/>
    <p:sldId id="265" r:id="rId24"/>
    <p:sldId id="297" r:id="rId25"/>
    <p:sldId id="285" r:id="rId26"/>
    <p:sldId id="286" r:id="rId27"/>
    <p:sldId id="302" r:id="rId28"/>
    <p:sldId id="304" r:id="rId29"/>
    <p:sldId id="287" r:id="rId30"/>
    <p:sldId id="288" r:id="rId31"/>
    <p:sldId id="261" r:id="rId3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5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7373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fld id="{617454CC-0F77-446F-8DA0-67D32D08D890}" type="datetimeFigureOut">
              <a:rPr lang="en-US"/>
              <a:pPr>
                <a:defRPr/>
              </a:pPr>
              <a:t>4/25/2012</a:t>
            </a:fld>
            <a:endParaRPr lang="en-US"/>
          </a:p>
        </p:txBody>
      </p:sp>
      <p:sp>
        <p:nvSpPr>
          <p:cNvPr id="7373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7373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632E5806-1036-44DB-8729-5EFC1959F66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4301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fld id="{974F2A40-1522-41DD-A10A-5DA28FF479FF}" type="datetimeFigureOut">
              <a:rPr lang="en-US"/>
              <a:pPr>
                <a:defRPr/>
              </a:pPr>
              <a:t>4/25/2012</a:t>
            </a:fld>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301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4301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152C3F8D-23DA-49C5-92D6-A5A3D7674E6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a:ln/>
        </p:spPr>
      </p:sp>
      <p:sp>
        <p:nvSpPr>
          <p:cNvPr id="4096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a:ln/>
        </p:spPr>
      </p:sp>
      <p:sp>
        <p:nvSpPr>
          <p:cNvPr id="4301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a:ln/>
        </p:spPr>
      </p:sp>
      <p:sp>
        <p:nvSpPr>
          <p:cNvPr id="4505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ln/>
        </p:spPr>
      </p:sp>
      <p:sp>
        <p:nvSpPr>
          <p:cNvPr id="4915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ln/>
        </p:spPr>
      </p:sp>
      <p:sp>
        <p:nvSpPr>
          <p:cNvPr id="5529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a:ln/>
        </p:spPr>
      </p:sp>
      <p:sp>
        <p:nvSpPr>
          <p:cNvPr id="5734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ln/>
        </p:spPr>
      </p:sp>
      <p:sp>
        <p:nvSpPr>
          <p:cNvPr id="5939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ln/>
        </p:spPr>
      </p:sp>
      <p:sp>
        <p:nvSpPr>
          <p:cNvPr id="6144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a:ln/>
        </p:spPr>
      </p:sp>
      <p:sp>
        <p:nvSpPr>
          <p:cNvPr id="6349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ChangeArrowheads="1" noTextEdit="1"/>
          </p:cNvSpPr>
          <p:nvPr>
            <p:ph type="sldImg"/>
          </p:nvPr>
        </p:nvSpPr>
        <p:spPr>
          <a:ln/>
        </p:spPr>
      </p:sp>
      <p:sp>
        <p:nvSpPr>
          <p:cNvPr id="6553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noTextEdit="1"/>
          </p:cNvSpPr>
          <p:nvPr>
            <p:ph type="sldImg"/>
          </p:nvPr>
        </p:nvSpPr>
        <p:spPr>
          <a:ln/>
        </p:spPr>
      </p:sp>
      <p:sp>
        <p:nvSpPr>
          <p:cNvPr id="6758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noTextEdit="1"/>
          </p:cNvSpPr>
          <p:nvPr>
            <p:ph type="sldImg"/>
          </p:nvPr>
        </p:nvSpPr>
        <p:spPr>
          <a:ln/>
        </p:spPr>
      </p:sp>
      <p:sp>
        <p:nvSpPr>
          <p:cNvPr id="6758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a:ln/>
        </p:spPr>
      </p:sp>
      <p:sp>
        <p:nvSpPr>
          <p:cNvPr id="6963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a:ln/>
        </p:spPr>
      </p:sp>
      <p:sp>
        <p:nvSpPr>
          <p:cNvPr id="7168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a:ln/>
        </p:spPr>
      </p:sp>
      <p:sp>
        <p:nvSpPr>
          <p:cNvPr id="7373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9AB7661-69F0-492B-BC24-DFB301377AC3}" type="datetimeFigureOut">
              <a:rPr lang="en-US"/>
              <a:pPr>
                <a:defRPr/>
              </a:pPr>
              <a:t>4/25/2012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B468B3-5B18-4C75-839C-68CE5B5B7AB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5B4669-B021-4128-8D21-E5CA775E0354}" type="datetimeFigureOut">
              <a:rPr lang="en-US"/>
              <a:pPr>
                <a:defRPr/>
              </a:pPr>
              <a:t>4/25/2012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C49AB1-29A1-4D15-B233-6DE9DCE2729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8A16ABF-EB4E-48D9-8EED-14A23D8BE618}" type="datetimeFigureOut">
              <a:rPr lang="en-US"/>
              <a:pPr>
                <a:defRPr/>
              </a:pPr>
              <a:t>4/25/2012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892B68-EADD-44BD-B14B-23ABAC784CA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C6C8C3-4DB2-42E4-9971-E2D8549B9C01}" type="datetimeFigureOut">
              <a:rPr lang="en-US"/>
              <a:pPr>
                <a:defRPr/>
              </a:pPr>
              <a:t>4/25/2012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B852BA-6B96-4767-987B-C536D6D6E7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04CAB70-6CB6-456D-915D-4BF6AEF6E9C4}" type="datetimeFigureOut">
              <a:rPr lang="en-US"/>
              <a:pPr>
                <a:defRPr/>
              </a:pPr>
              <a:t>4/25/2012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ED2AD7-A6E1-4DE9-8215-07244EEB67C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38CE618-C524-4054-AAC4-2AA042DB6830}" type="datetimeFigureOut">
              <a:rPr lang="en-US"/>
              <a:pPr>
                <a:defRPr/>
              </a:pPr>
              <a:t>4/25/2012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E41B83C-49D5-4C99-B240-C519868FE4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CAC3174-88D8-4088-9634-DEF8AB804285}" type="datetimeFigureOut">
              <a:rPr lang="en-US"/>
              <a:pPr>
                <a:defRPr/>
              </a:pPr>
              <a:t>4/25/2012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5AB522B-066C-4FDB-872A-0DD42711CC8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F76BDC7-7B89-4B00-BABB-A60C8837B00F}" type="datetimeFigureOut">
              <a:rPr lang="en-US"/>
              <a:pPr>
                <a:defRPr/>
              </a:pPr>
              <a:t>4/25/2012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CF4DB28-5692-41EF-A3A4-8B5E0C6A614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12E2251-2B9D-4D44-BDF5-B4EA3F64963C}" type="datetimeFigureOut">
              <a:rPr lang="en-US"/>
              <a:pPr>
                <a:defRPr/>
              </a:pPr>
              <a:t>4/25/2012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2D21C1F-EAF5-473E-87FA-30F10B72C30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E2B3F8C-BEBA-41A8-A8F7-9088A8889416}" type="datetimeFigureOut">
              <a:rPr lang="en-US"/>
              <a:pPr>
                <a:defRPr/>
              </a:pPr>
              <a:t>4/25/2012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B6E488-FD22-4B64-84D0-BBF24995F9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A48B99-47F1-4ED2-AAE9-F41E7FDE315B}" type="datetimeFigureOut">
              <a:rPr lang="en-US"/>
              <a:pPr>
                <a:defRPr/>
              </a:pPr>
              <a:t>4/25/2012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349401-5E1D-4893-BDEA-E367AB9165E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6B1A2AA-A996-4344-9341-09B4F9B9B874}" type="datetimeFigureOut">
              <a:rPr lang="en-US"/>
              <a:pPr>
                <a:defRPr/>
              </a:pPr>
              <a:t>4/25/2012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6748A59-66DC-40AC-82FE-8965EC02D6D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slide" Target="slide28.xml"/><Relationship Id="rId4" Type="http://schemas.openxmlformats.org/officeDocument/2006/relationships/slide" Target="slide19.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strokeassociation.org/STROKEORG/AboutStroke/TypesofStroke/HemorrhagicBleeds/Hemorrhagic-Bleeds_UCM_310940_Article.jsp" TargetMode="External"/><Relationship Id="rId7" Type="http://schemas.openxmlformats.org/officeDocument/2006/relationships/hyperlink" Target="http://www.ncbi.nlm.nih.gov/pubmedhealth/PMH0001732/"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www.ncbi.nlm.nih.gov/pubmedhealth/PMH0002385/" TargetMode="External"/><Relationship Id="rId5" Type="http://schemas.openxmlformats.org/officeDocument/2006/relationships/hyperlink" Target="http://www.strokecenter.org/patients/about-stroke/what-is-a-stroke/" TargetMode="External"/><Relationship Id="rId4" Type="http://schemas.openxmlformats.org/officeDocument/2006/relationships/hyperlink" Target="http://neuro.wehealny.org/endo/cond_aneurysms.asp"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4" descr="imagesCAH6JD1Z.jpg"/>
          <p:cNvPicPr>
            <a:picLocks noChangeAspect="1"/>
          </p:cNvPicPr>
          <p:nvPr/>
        </p:nvPicPr>
        <p:blipFill>
          <a:blip r:embed="rId3" cstate="print"/>
          <a:srcRect/>
          <a:stretch>
            <a:fillRect/>
          </a:stretch>
        </p:blipFill>
        <p:spPr bwMode="auto">
          <a:xfrm>
            <a:off x="2514600" y="3733801"/>
            <a:ext cx="4191000" cy="2743200"/>
          </a:xfrm>
          <a:prstGeom prst="rect">
            <a:avLst/>
          </a:prstGeom>
          <a:noFill/>
          <a:ln w="9525">
            <a:noFill/>
            <a:miter lim="800000"/>
            <a:headEnd/>
            <a:tailEnd/>
          </a:ln>
        </p:spPr>
      </p:pic>
      <p:sp>
        <p:nvSpPr>
          <p:cNvPr id="15362" name="Title 1"/>
          <p:cNvSpPr>
            <a:spLocks noGrp="1"/>
          </p:cNvSpPr>
          <p:nvPr>
            <p:ph type="ctrTitle"/>
          </p:nvPr>
        </p:nvSpPr>
        <p:spPr>
          <a:xfrm>
            <a:off x="685800" y="533400"/>
            <a:ext cx="7772400" cy="1828800"/>
          </a:xfrm>
        </p:spPr>
        <p:txBody>
          <a:bodyPr/>
          <a:lstStyle/>
          <a:p>
            <a:pPr eaLnBrk="1" hangingPunct="1"/>
            <a:r>
              <a:rPr lang="en-US" dirty="0" smtClean="0"/>
              <a:t>Ten Minutes About: Hemorrhagic Strokes</a:t>
            </a:r>
          </a:p>
        </p:txBody>
      </p:sp>
      <p:sp>
        <p:nvSpPr>
          <p:cNvPr id="3" name="Subtitle 2"/>
          <p:cNvSpPr>
            <a:spLocks noGrp="1"/>
          </p:cNvSpPr>
          <p:nvPr>
            <p:ph type="subTitle" idx="1"/>
          </p:nvPr>
        </p:nvSpPr>
        <p:spPr>
          <a:xfrm>
            <a:off x="152400" y="2286000"/>
            <a:ext cx="8763000" cy="4419600"/>
          </a:xfrm>
        </p:spPr>
        <p:txBody>
          <a:bodyPr rtlCol="0">
            <a:normAutofit lnSpcReduction="10000"/>
          </a:bodyPr>
          <a:lstStyle/>
          <a:p>
            <a:pPr eaLnBrk="1" fontAlgn="auto" hangingPunct="1">
              <a:spcAft>
                <a:spcPts val="0"/>
              </a:spcAft>
              <a:buFont typeface="Arial" pitchFamily="34" charset="0"/>
              <a:buNone/>
              <a:defRPr/>
            </a:pPr>
            <a:r>
              <a:rPr lang="en-US" sz="3600" dirty="0" smtClean="0">
                <a:solidFill>
                  <a:schemeClr val="tx2"/>
                </a:solidFill>
              </a:rPr>
              <a:t>Kelly </a:t>
            </a:r>
            <a:r>
              <a:rPr lang="en-US" sz="3600" dirty="0" err="1" smtClean="0">
                <a:solidFill>
                  <a:schemeClr val="tx2"/>
                </a:solidFill>
              </a:rPr>
              <a:t>Wasielewski</a:t>
            </a:r>
            <a:r>
              <a:rPr lang="en-US" sz="3600" dirty="0" smtClean="0">
                <a:solidFill>
                  <a:schemeClr val="tx2"/>
                </a:solidFill>
              </a:rPr>
              <a:t>, RN, CRRN</a:t>
            </a:r>
          </a:p>
          <a:p>
            <a:pPr eaLnBrk="1" fontAlgn="auto" hangingPunct="1">
              <a:spcAft>
                <a:spcPts val="0"/>
              </a:spcAft>
              <a:buFont typeface="Arial" pitchFamily="34" charset="0"/>
              <a:buNone/>
              <a:defRPr/>
            </a:pPr>
            <a:r>
              <a:rPr lang="en-US" sz="3600" dirty="0" smtClean="0">
                <a:solidFill>
                  <a:schemeClr val="tx2"/>
                </a:solidFill>
              </a:rPr>
              <a:t>MSN 621</a:t>
            </a:r>
            <a:endParaRPr lang="en-US" dirty="0" smtClean="0">
              <a:solidFill>
                <a:schemeClr val="tx2"/>
              </a:solidFill>
            </a:endParaRPr>
          </a:p>
          <a:p>
            <a:pPr algn="l" eaLnBrk="1" fontAlgn="auto" hangingPunct="1">
              <a:spcAft>
                <a:spcPts val="0"/>
              </a:spcAft>
              <a:buFont typeface="Arial" pitchFamily="34" charset="0"/>
              <a:buNone/>
              <a:defRPr/>
            </a:pPr>
            <a:endParaRPr lang="en-US" dirty="0" smtClean="0"/>
          </a:p>
          <a:p>
            <a:pPr algn="l" eaLnBrk="1" fontAlgn="auto" hangingPunct="1">
              <a:spcAft>
                <a:spcPts val="0"/>
              </a:spcAft>
              <a:buFont typeface="Arial" pitchFamily="34" charset="0"/>
              <a:buNone/>
              <a:defRPr/>
            </a:pPr>
            <a:endParaRPr lang="en-US" dirty="0" smtClean="0"/>
          </a:p>
          <a:p>
            <a:pPr algn="l" eaLnBrk="1" fontAlgn="auto" hangingPunct="1">
              <a:spcAft>
                <a:spcPts val="0"/>
              </a:spcAft>
              <a:buFont typeface="Arial" pitchFamily="34" charset="0"/>
              <a:buNone/>
              <a:defRPr/>
            </a:pPr>
            <a:endParaRPr lang="en-US" dirty="0" smtClean="0"/>
          </a:p>
          <a:p>
            <a:pPr algn="l" eaLnBrk="1" fontAlgn="auto" hangingPunct="1">
              <a:spcAft>
                <a:spcPts val="0"/>
              </a:spcAft>
              <a:buFont typeface="Arial" pitchFamily="34" charset="0"/>
              <a:buNone/>
              <a:defRPr/>
            </a:pPr>
            <a:endParaRPr lang="en-US" dirty="0" smtClean="0"/>
          </a:p>
          <a:p>
            <a:pPr algn="l" eaLnBrk="1" fontAlgn="auto" hangingPunct="1">
              <a:spcAft>
                <a:spcPts val="0"/>
              </a:spcAft>
              <a:buFont typeface="Arial" pitchFamily="34" charset="0"/>
              <a:buNone/>
              <a:defRPr/>
            </a:pPr>
            <a:endParaRPr lang="en-US" sz="1600" dirty="0" smtClean="0"/>
          </a:p>
          <a:p>
            <a:pPr algn="l" eaLnBrk="1" fontAlgn="auto" hangingPunct="1">
              <a:spcAft>
                <a:spcPts val="0"/>
              </a:spcAft>
              <a:buFont typeface="Arial" pitchFamily="34" charset="0"/>
              <a:buNone/>
              <a:defRPr/>
            </a:pPr>
            <a:endParaRPr lang="en-US" sz="1600" dirty="0" smtClean="0"/>
          </a:p>
          <a:p>
            <a:pPr algn="l" eaLnBrk="1" fontAlgn="auto" hangingPunct="1">
              <a:spcAft>
                <a:spcPts val="0"/>
              </a:spcAft>
              <a:buFont typeface="Arial" pitchFamily="34" charset="0"/>
              <a:buNone/>
              <a:defRPr/>
            </a:pPr>
            <a:r>
              <a:rPr lang="en-US" sz="1600" dirty="0" smtClean="0"/>
              <a:t>Image taken from </a:t>
            </a:r>
          </a:p>
          <a:p>
            <a:pPr algn="l" eaLnBrk="1" fontAlgn="auto" hangingPunct="1">
              <a:spcAft>
                <a:spcPts val="0"/>
              </a:spcAft>
              <a:buFont typeface="Arial" pitchFamily="34" charset="0"/>
              <a:buNone/>
              <a:defRPr/>
            </a:pPr>
            <a:r>
              <a:rPr lang="en-US" sz="1600" dirty="0" err="1" smtClean="0"/>
              <a:t>google</a:t>
            </a:r>
            <a:r>
              <a:rPr lang="en-US" sz="1600" dirty="0" smtClean="0"/>
              <a:t> images</a:t>
            </a:r>
          </a:p>
          <a:p>
            <a:pPr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Question 2</a:t>
            </a:r>
          </a:p>
        </p:txBody>
      </p:sp>
      <p:sp>
        <p:nvSpPr>
          <p:cNvPr id="5" name="Rectangle 4"/>
          <p:cNvSpPr/>
          <p:nvPr/>
        </p:nvSpPr>
        <p:spPr>
          <a:xfrm>
            <a:off x="5334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t>Global Aphasia </a:t>
            </a:r>
          </a:p>
          <a:p>
            <a:pPr algn="ctr" fontAlgn="auto">
              <a:spcBef>
                <a:spcPts val="0"/>
              </a:spcBef>
              <a:spcAft>
                <a:spcPts val="0"/>
              </a:spcAft>
              <a:defRPr/>
            </a:pPr>
            <a:endParaRPr lang="en-US" sz="2400" dirty="0"/>
          </a:p>
          <a:p>
            <a:pPr algn="ctr" fontAlgn="auto">
              <a:spcBef>
                <a:spcPts val="0"/>
              </a:spcBef>
              <a:spcAft>
                <a:spcPts val="0"/>
              </a:spcAft>
              <a:defRPr/>
            </a:pPr>
            <a:r>
              <a:rPr lang="en-US" dirty="0"/>
              <a:t>This is the combination of Receptive and Expressive aphasia</a:t>
            </a:r>
          </a:p>
        </p:txBody>
      </p:sp>
      <p:sp>
        <p:nvSpPr>
          <p:cNvPr id="6" name="Rectangle 5"/>
          <p:cNvSpPr/>
          <p:nvPr/>
        </p:nvSpPr>
        <p:spPr>
          <a:xfrm>
            <a:off x="32766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t>Receptive Aphasia </a:t>
            </a:r>
          </a:p>
          <a:p>
            <a:pPr algn="ctr" fontAlgn="auto">
              <a:spcBef>
                <a:spcPts val="0"/>
              </a:spcBef>
              <a:spcAft>
                <a:spcPts val="0"/>
              </a:spcAft>
              <a:defRPr/>
            </a:pPr>
            <a:endParaRPr lang="en-US" sz="2400" dirty="0"/>
          </a:p>
          <a:p>
            <a:pPr algn="ctr" fontAlgn="auto">
              <a:spcBef>
                <a:spcPts val="0"/>
              </a:spcBef>
              <a:spcAft>
                <a:spcPts val="0"/>
              </a:spcAft>
              <a:defRPr/>
            </a:pPr>
            <a:r>
              <a:rPr lang="en-US" dirty="0"/>
              <a:t>Receptive aphasia is the inability to comprehend what people are saying</a:t>
            </a:r>
          </a:p>
        </p:txBody>
      </p:sp>
      <p:sp>
        <p:nvSpPr>
          <p:cNvPr id="7" name="Rectangle 6"/>
          <p:cNvSpPr/>
          <p:nvPr/>
        </p:nvSpPr>
        <p:spPr>
          <a:xfrm>
            <a:off x="60198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t>Expressive Aphasia </a:t>
            </a:r>
          </a:p>
          <a:p>
            <a:pPr algn="ctr" fontAlgn="auto">
              <a:spcBef>
                <a:spcPts val="0"/>
              </a:spcBef>
              <a:spcAft>
                <a:spcPts val="0"/>
              </a:spcAft>
              <a:defRPr/>
            </a:pPr>
            <a:endParaRPr lang="en-US" sz="2400" dirty="0"/>
          </a:p>
          <a:p>
            <a:pPr algn="ctr" fontAlgn="auto">
              <a:spcBef>
                <a:spcPts val="0"/>
              </a:spcBef>
              <a:spcAft>
                <a:spcPts val="0"/>
              </a:spcAft>
              <a:defRPr/>
            </a:pPr>
            <a:r>
              <a:rPr lang="en-US" sz="1600" dirty="0"/>
              <a:t>Right! Inability to express what she wants to say, but able to understand </a:t>
            </a:r>
          </a:p>
        </p:txBody>
      </p:sp>
      <p:sp>
        <p:nvSpPr>
          <p:cNvPr id="33797" name="Content Placeholder 2"/>
          <p:cNvSpPr>
            <a:spLocks noGrp="1"/>
          </p:cNvSpPr>
          <p:nvPr>
            <p:ph idx="1"/>
          </p:nvPr>
        </p:nvSpPr>
        <p:spPr>
          <a:xfrm>
            <a:off x="457200" y="1600200"/>
            <a:ext cx="8229600" cy="2819400"/>
          </a:xfrm>
        </p:spPr>
        <p:txBody>
          <a:bodyPr/>
          <a:lstStyle/>
          <a:p>
            <a:pPr eaLnBrk="1" hangingPunct="1"/>
            <a:r>
              <a:rPr lang="en-US" dirty="0" smtClean="0"/>
              <a:t>Sally is able to understand what people are saying to her, but when she responds she says the wrong words.  She realizes that and becomes very frustrated and angry.  What type of disorder is she portraying?</a:t>
            </a:r>
          </a:p>
          <a:p>
            <a:pPr eaLnBrk="1" hangingPunct="1"/>
            <a:endParaRPr lang="en-US" dirty="0" smtClean="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Diagnosis and Treatment of Intra-axial Hemorrhage </a:t>
            </a:r>
            <a:endParaRPr lang="en-US" dirty="0"/>
          </a:p>
        </p:txBody>
      </p:sp>
      <p:sp>
        <p:nvSpPr>
          <p:cNvPr id="3" name="Content Placeholder 2"/>
          <p:cNvSpPr>
            <a:spLocks noGrp="1"/>
          </p:cNvSpPr>
          <p:nvPr>
            <p:ph idx="1"/>
          </p:nvPr>
        </p:nvSpPr>
        <p:spPr>
          <a:xfrm>
            <a:off x="457200" y="1600200"/>
            <a:ext cx="8229600" cy="4572000"/>
          </a:xfrm>
        </p:spPr>
        <p:txBody>
          <a:bodyPr rtlCol="0">
            <a:normAutofit fontScale="85000" lnSpcReduction="10000"/>
          </a:bodyPr>
          <a:lstStyle/>
          <a:p>
            <a:pPr eaLnBrk="1" fontAlgn="auto" hangingPunct="1">
              <a:spcAft>
                <a:spcPts val="0"/>
              </a:spcAft>
              <a:buFont typeface="Arial" pitchFamily="34" charset="0"/>
              <a:buChar char="•"/>
              <a:defRPr/>
            </a:pPr>
            <a:r>
              <a:rPr lang="en-US" b="1" dirty="0" smtClean="0"/>
              <a:t>Diagnosis</a:t>
            </a:r>
          </a:p>
          <a:p>
            <a:pPr lvl="1" eaLnBrk="1" fontAlgn="auto" hangingPunct="1">
              <a:spcAft>
                <a:spcPts val="0"/>
              </a:spcAft>
              <a:buFont typeface="Arial" pitchFamily="34" charset="0"/>
              <a:buChar char="–"/>
              <a:defRPr/>
            </a:pPr>
            <a:r>
              <a:rPr lang="en-US" dirty="0" smtClean="0"/>
              <a:t>Based on history and physical exam, brain imaging studies such as CT and MRI’s </a:t>
            </a:r>
          </a:p>
          <a:p>
            <a:pPr eaLnBrk="1" fontAlgn="auto" hangingPunct="1">
              <a:spcAft>
                <a:spcPts val="0"/>
              </a:spcAft>
              <a:buFont typeface="Arial" pitchFamily="34" charset="0"/>
              <a:buChar char="•"/>
              <a:defRPr/>
            </a:pPr>
            <a:endParaRPr lang="en-US" b="1" dirty="0" smtClean="0"/>
          </a:p>
          <a:p>
            <a:pPr eaLnBrk="1" fontAlgn="auto" hangingPunct="1">
              <a:spcAft>
                <a:spcPts val="0"/>
              </a:spcAft>
              <a:buFont typeface="Arial" pitchFamily="34" charset="0"/>
              <a:buChar char="•"/>
              <a:defRPr/>
            </a:pPr>
            <a:r>
              <a:rPr lang="en-US" b="1" dirty="0" smtClean="0"/>
              <a:t>Treatment</a:t>
            </a:r>
          </a:p>
          <a:p>
            <a:pPr lvl="1" eaLnBrk="1" fontAlgn="auto" hangingPunct="1">
              <a:spcAft>
                <a:spcPts val="0"/>
              </a:spcAft>
              <a:buFont typeface="Arial" pitchFamily="34" charset="0"/>
              <a:buChar char="–"/>
              <a:defRPr/>
            </a:pPr>
            <a:r>
              <a:rPr lang="en-US" dirty="0" smtClean="0"/>
              <a:t>Aimed at preventing recurrent bleeds and medical complications</a:t>
            </a:r>
          </a:p>
          <a:p>
            <a:pPr lvl="1" eaLnBrk="1" fontAlgn="auto" hangingPunct="1">
              <a:spcAft>
                <a:spcPts val="0"/>
              </a:spcAft>
              <a:buFont typeface="Arial" pitchFamily="34" charset="0"/>
              <a:buChar char="–"/>
              <a:defRPr/>
            </a:pPr>
            <a:r>
              <a:rPr lang="en-US" dirty="0" smtClean="0"/>
              <a:t>The risk of recurrence is highest the 1</a:t>
            </a:r>
            <a:r>
              <a:rPr lang="en-US" baseline="30000" dirty="0" smtClean="0"/>
              <a:t>st</a:t>
            </a:r>
            <a:r>
              <a:rPr lang="en-US" dirty="0" smtClean="0"/>
              <a:t> week after injury</a:t>
            </a:r>
          </a:p>
          <a:p>
            <a:pPr lvl="1" eaLnBrk="1" fontAlgn="auto" hangingPunct="1">
              <a:spcAft>
                <a:spcPts val="0"/>
              </a:spcAft>
              <a:buFont typeface="Arial" pitchFamily="34" charset="0"/>
              <a:buChar char="–"/>
              <a:defRPr/>
            </a:pPr>
            <a:r>
              <a:rPr lang="en-US" dirty="0" smtClean="0"/>
              <a:t>Recovery is maximized with early and aggressive rehab.</a:t>
            </a:r>
          </a:p>
          <a:p>
            <a:pPr eaLnBrk="1" fontAlgn="auto" hangingPunct="1">
              <a:spcAft>
                <a:spcPts val="0"/>
              </a:spcAft>
              <a:buFont typeface="Arial" pitchFamily="34" charset="0"/>
              <a:buNone/>
              <a:defRPr/>
            </a:pPr>
            <a:r>
              <a:rPr lang="en-US" sz="2100" dirty="0" smtClean="0"/>
              <a:t>(</a:t>
            </a:r>
            <a:r>
              <a:rPr lang="en-US" sz="2100" dirty="0" err="1" smtClean="0"/>
              <a:t>Porth</a:t>
            </a:r>
            <a:r>
              <a:rPr lang="en-US" sz="2100" dirty="0" smtClean="0"/>
              <a:t>, 2008)</a:t>
            </a:r>
          </a:p>
          <a:p>
            <a:pPr eaLnBrk="1" fontAlgn="auto" hangingPunct="1">
              <a:spcAft>
                <a:spcPts val="0"/>
              </a:spcAft>
              <a:buFont typeface="Arial" pitchFamily="34" charset="0"/>
              <a:buNone/>
              <a:defRPr/>
            </a:pPr>
            <a:r>
              <a:rPr lang="en-US" sz="2100" dirty="0" smtClean="0"/>
              <a:t>Image from </a:t>
            </a:r>
            <a:r>
              <a:rPr lang="en-US" sz="2100" dirty="0" err="1" smtClean="0"/>
              <a:t>google</a:t>
            </a:r>
            <a:r>
              <a:rPr lang="en-US" sz="2100" dirty="0" smtClean="0"/>
              <a:t> images</a:t>
            </a:r>
          </a:p>
          <a:p>
            <a:pPr eaLnBrk="1" fontAlgn="auto" hangingPunct="1">
              <a:spcAft>
                <a:spcPts val="0"/>
              </a:spcAft>
              <a:buFont typeface="Arial" pitchFamily="34" charset="0"/>
              <a:buNone/>
              <a:defRPr/>
            </a:pPr>
            <a:endParaRPr lang="en-US" sz="2100" dirty="0"/>
          </a:p>
        </p:txBody>
      </p:sp>
      <p:pic>
        <p:nvPicPr>
          <p:cNvPr id="35843" name="Picture 3" descr="images[11].jpg"/>
          <p:cNvPicPr>
            <a:picLocks noChangeAspect="1"/>
          </p:cNvPicPr>
          <p:nvPr/>
        </p:nvPicPr>
        <p:blipFill>
          <a:blip r:embed="rId3" cstate="print"/>
          <a:srcRect/>
          <a:stretch>
            <a:fillRect/>
          </a:stretch>
        </p:blipFill>
        <p:spPr bwMode="auto">
          <a:xfrm>
            <a:off x="6019800" y="2362200"/>
            <a:ext cx="1938338" cy="1355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dirty="0" smtClean="0"/>
              <a:t>Question 3</a:t>
            </a:r>
          </a:p>
        </p:txBody>
      </p:sp>
      <p:sp>
        <p:nvSpPr>
          <p:cNvPr id="5" name="Rectangle 4"/>
          <p:cNvSpPr/>
          <p:nvPr/>
        </p:nvSpPr>
        <p:spPr>
          <a:xfrm>
            <a:off x="533400" y="4419600"/>
            <a:ext cx="2514600" cy="18288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Recurrent stokes always follow initial strokes</a:t>
            </a:r>
          </a:p>
          <a:p>
            <a:pPr algn="ctr" fontAlgn="auto">
              <a:spcBef>
                <a:spcPts val="0"/>
              </a:spcBef>
              <a:spcAft>
                <a:spcPts val="0"/>
              </a:spcAft>
              <a:defRPr/>
            </a:pPr>
            <a:endParaRPr lang="en-US" sz="2400" dirty="0"/>
          </a:p>
          <a:p>
            <a:pPr algn="ctr" fontAlgn="auto">
              <a:spcBef>
                <a:spcPts val="0"/>
              </a:spcBef>
              <a:spcAft>
                <a:spcPts val="0"/>
              </a:spcAft>
              <a:defRPr/>
            </a:pPr>
            <a:r>
              <a:rPr lang="en-US" sz="1600" dirty="0"/>
              <a:t>Although it is common, recurrent stokes do not always happen</a:t>
            </a:r>
          </a:p>
        </p:txBody>
      </p:sp>
      <p:sp>
        <p:nvSpPr>
          <p:cNvPr id="6" name="Rectangle 5"/>
          <p:cNvSpPr/>
          <p:nvPr/>
        </p:nvSpPr>
        <p:spPr>
          <a:xfrm>
            <a:off x="3276600" y="4419600"/>
            <a:ext cx="2514600" cy="18288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t>There is no need to prevent recurring strokes </a:t>
            </a:r>
          </a:p>
          <a:p>
            <a:pPr algn="ctr" fontAlgn="auto">
              <a:spcBef>
                <a:spcPts val="0"/>
              </a:spcBef>
              <a:spcAft>
                <a:spcPts val="0"/>
              </a:spcAft>
              <a:defRPr/>
            </a:pPr>
            <a:endParaRPr lang="en-US" sz="2400" dirty="0"/>
          </a:p>
          <a:p>
            <a:pPr algn="ctr" fontAlgn="auto">
              <a:spcBef>
                <a:spcPts val="0"/>
              </a:spcBef>
              <a:spcAft>
                <a:spcPts val="0"/>
              </a:spcAft>
              <a:defRPr/>
            </a:pPr>
            <a:r>
              <a:rPr lang="en-US" sz="1600" dirty="0"/>
              <a:t>Prevention of recurrent stokes is an essential treatment</a:t>
            </a:r>
          </a:p>
        </p:txBody>
      </p:sp>
      <p:sp>
        <p:nvSpPr>
          <p:cNvPr id="7" name="Rectangle 6"/>
          <p:cNvSpPr/>
          <p:nvPr/>
        </p:nvSpPr>
        <p:spPr>
          <a:xfrm>
            <a:off x="5943600" y="4419600"/>
            <a:ext cx="2667000" cy="1905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t>Recurrent strokes most often happen the 1</a:t>
            </a:r>
            <a:r>
              <a:rPr lang="en-US" sz="1600" baseline="30000" dirty="0"/>
              <a:t>st</a:t>
            </a:r>
            <a:r>
              <a:rPr lang="en-US" sz="1600" dirty="0"/>
              <a:t> week after initial stoke</a:t>
            </a:r>
          </a:p>
          <a:p>
            <a:pPr algn="ctr" fontAlgn="auto">
              <a:spcBef>
                <a:spcPts val="0"/>
              </a:spcBef>
              <a:spcAft>
                <a:spcPts val="0"/>
              </a:spcAft>
              <a:defRPr/>
            </a:pPr>
            <a:endParaRPr lang="en-US" sz="2400" dirty="0"/>
          </a:p>
          <a:p>
            <a:pPr algn="ctr" fontAlgn="auto">
              <a:spcBef>
                <a:spcPts val="0"/>
              </a:spcBef>
              <a:spcAft>
                <a:spcPts val="0"/>
              </a:spcAft>
              <a:defRPr/>
            </a:pPr>
            <a:r>
              <a:rPr lang="en-US" sz="1600" dirty="0"/>
              <a:t>Correct! The 1</a:t>
            </a:r>
            <a:r>
              <a:rPr lang="en-US" sz="1600" baseline="30000" dirty="0"/>
              <a:t>st</a:t>
            </a:r>
            <a:r>
              <a:rPr lang="en-US" sz="1600" dirty="0"/>
              <a:t> week after the initial stroke is often the time for recurrent strokes</a:t>
            </a:r>
          </a:p>
        </p:txBody>
      </p:sp>
      <p:sp>
        <p:nvSpPr>
          <p:cNvPr id="8" name="Content Placeholder 2"/>
          <p:cNvSpPr>
            <a:spLocks noGrp="1"/>
          </p:cNvSpPr>
          <p:nvPr>
            <p:ph idx="1"/>
          </p:nvPr>
        </p:nvSpPr>
        <p:spPr>
          <a:xfrm>
            <a:off x="457200" y="1371600"/>
            <a:ext cx="8229600" cy="3048000"/>
          </a:xfrm>
        </p:spPr>
        <p:txBody>
          <a:bodyPr rtlCol="0">
            <a:normAutofit/>
          </a:bodyPr>
          <a:lstStyle/>
          <a:p>
            <a:pPr eaLnBrk="1" fontAlgn="auto" hangingPunct="1">
              <a:spcAft>
                <a:spcPts val="0"/>
              </a:spcAft>
              <a:buFont typeface="Arial" pitchFamily="34" charset="0"/>
              <a:buChar char="•"/>
              <a:defRPr/>
            </a:pPr>
            <a:r>
              <a:rPr lang="en-US" b="1" dirty="0" smtClean="0"/>
              <a:t>If</a:t>
            </a:r>
            <a:r>
              <a:rPr lang="en-US" dirty="0" smtClean="0"/>
              <a:t> Sally is found to have a </a:t>
            </a:r>
            <a:r>
              <a:rPr lang="en-US" dirty="0" err="1" smtClean="0"/>
              <a:t>intracerebral</a:t>
            </a:r>
            <a:r>
              <a:rPr lang="en-US" dirty="0" smtClean="0"/>
              <a:t> hemorrhage she will be started on treatment to prevent further bleeding. Why is it important to prevent recurrent bleeds after diagnosis of a hemorrhagic stoke has been made?                                             </a:t>
            </a:r>
            <a:endParaRPr lang="en-US" sz="1800" dirty="0" smtClean="0"/>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smtClean="0"/>
              <a:t>Extra-axial Hemorrhages</a:t>
            </a:r>
          </a:p>
        </p:txBody>
      </p:sp>
      <p:sp>
        <p:nvSpPr>
          <p:cNvPr id="39938" name="Content Placeholder 2"/>
          <p:cNvSpPr>
            <a:spLocks noGrp="1"/>
          </p:cNvSpPr>
          <p:nvPr>
            <p:ph idx="1"/>
          </p:nvPr>
        </p:nvSpPr>
        <p:spPr>
          <a:xfrm>
            <a:off x="152400" y="1219200"/>
            <a:ext cx="8534400" cy="5638800"/>
          </a:xfrm>
        </p:spPr>
        <p:txBody>
          <a:bodyPr/>
          <a:lstStyle/>
          <a:p>
            <a:pPr eaLnBrk="1" hangingPunct="1"/>
            <a:endParaRPr lang="en-US" dirty="0" smtClean="0"/>
          </a:p>
          <a:p>
            <a:pPr eaLnBrk="1" hangingPunct="1">
              <a:buNone/>
            </a:pPr>
            <a:r>
              <a:rPr lang="en-US" dirty="0" smtClean="0"/>
              <a:t>	Epidural or Subdural hematoma</a:t>
            </a:r>
          </a:p>
          <a:p>
            <a:pPr lvl="1" eaLnBrk="1" hangingPunct="1"/>
            <a:r>
              <a:rPr lang="en-US" sz="2400" dirty="0" smtClean="0"/>
              <a:t>Dura mater is the outer most layer of the 3 layer of </a:t>
            </a:r>
            <a:r>
              <a:rPr lang="en-US" sz="2400" dirty="0" err="1" smtClean="0"/>
              <a:t>meninges</a:t>
            </a:r>
            <a:r>
              <a:rPr lang="en-US" sz="2400" dirty="0" smtClean="0"/>
              <a:t> that surround the brain and spinal cord.</a:t>
            </a:r>
          </a:p>
          <a:p>
            <a:pPr lvl="1" eaLnBrk="1" hangingPunct="1">
              <a:buNone/>
            </a:pPr>
            <a:endParaRPr lang="en-US" dirty="0" smtClean="0"/>
          </a:p>
          <a:p>
            <a:pPr lvl="1" eaLnBrk="1" hangingPunct="1">
              <a:buNone/>
            </a:pPr>
            <a:r>
              <a:rPr lang="en-US" sz="3200" dirty="0" smtClean="0"/>
              <a:t>Subarachnoid hemorrhage</a:t>
            </a:r>
          </a:p>
          <a:p>
            <a:pPr lvl="1" eaLnBrk="1" hangingPunct="1"/>
            <a:r>
              <a:rPr lang="en-US" sz="2400" dirty="0" err="1" smtClean="0"/>
              <a:t>Arachnoid</a:t>
            </a:r>
            <a:r>
              <a:rPr lang="en-US" sz="2400" dirty="0" smtClean="0"/>
              <a:t> mater is the middle layer</a:t>
            </a:r>
          </a:p>
          <a:p>
            <a:pPr lvl="1" eaLnBrk="1" hangingPunct="1">
              <a:buNone/>
            </a:pPr>
            <a:r>
              <a:rPr lang="en-US" sz="2400" dirty="0" smtClean="0"/>
              <a:t>of the 3 </a:t>
            </a:r>
            <a:r>
              <a:rPr lang="en-US" sz="2400" dirty="0" err="1" smtClean="0"/>
              <a:t>meniges</a:t>
            </a:r>
            <a:r>
              <a:rPr lang="en-US" sz="2400" dirty="0" smtClean="0"/>
              <a:t> that surround the</a:t>
            </a:r>
          </a:p>
          <a:p>
            <a:pPr lvl="1" eaLnBrk="1" hangingPunct="1">
              <a:buNone/>
            </a:pPr>
            <a:r>
              <a:rPr lang="en-US" sz="2400" dirty="0" smtClean="0"/>
              <a:t>brain and spinal cord.</a:t>
            </a:r>
          </a:p>
          <a:p>
            <a:pPr lvl="1" eaLnBrk="1" hangingPunct="1">
              <a:buNone/>
            </a:pPr>
            <a:endParaRPr lang="en-US" sz="2400" dirty="0" smtClean="0"/>
          </a:p>
          <a:p>
            <a:pPr lvl="1" eaLnBrk="1" hangingPunct="1">
              <a:buNone/>
            </a:pPr>
            <a:r>
              <a:rPr lang="en-US" sz="2400" dirty="0" err="1" smtClean="0"/>
              <a:t>Pia</a:t>
            </a:r>
            <a:r>
              <a:rPr lang="en-US" sz="2400" dirty="0" smtClean="0"/>
              <a:t> mater is the inner most layer.</a:t>
            </a:r>
          </a:p>
          <a:p>
            <a:pPr lvl="1" eaLnBrk="1" hangingPunct="1">
              <a:buNone/>
            </a:pPr>
            <a:r>
              <a:rPr lang="en-US" sz="1600" dirty="0" smtClean="0"/>
              <a:t>Image from Wikipedia</a:t>
            </a:r>
          </a:p>
          <a:p>
            <a:pPr lvl="1" eaLnBrk="1" hangingPunct="1">
              <a:buNone/>
            </a:pPr>
            <a:endParaRPr lang="en-US" sz="2400" dirty="0" smtClean="0"/>
          </a:p>
        </p:txBody>
      </p:sp>
      <p:pic>
        <p:nvPicPr>
          <p:cNvPr id="4" name="Picture 3" descr="476px-Meninges-en_svg.png"/>
          <p:cNvPicPr>
            <a:picLocks noChangeAspect="1"/>
          </p:cNvPicPr>
          <p:nvPr/>
        </p:nvPicPr>
        <p:blipFill>
          <a:blip r:embed="rId3" cstate="print"/>
          <a:stretch>
            <a:fillRect/>
          </a:stretch>
        </p:blipFill>
        <p:spPr>
          <a:xfrm>
            <a:off x="5562600" y="4608340"/>
            <a:ext cx="3581399" cy="224966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US" smtClean="0"/>
              <a:t>Epidural Hematoma</a:t>
            </a:r>
          </a:p>
        </p:txBody>
      </p:sp>
      <p:sp>
        <p:nvSpPr>
          <p:cNvPr id="41986" name="Content Placeholder 2"/>
          <p:cNvSpPr>
            <a:spLocks noGrp="1"/>
          </p:cNvSpPr>
          <p:nvPr>
            <p:ph idx="1"/>
          </p:nvPr>
        </p:nvSpPr>
        <p:spPr/>
        <p:txBody>
          <a:bodyPr/>
          <a:lstStyle/>
          <a:p>
            <a:pPr eaLnBrk="1" hangingPunct="1"/>
            <a:r>
              <a:rPr lang="en-US" smtClean="0"/>
              <a:t>Bleeding between dura mater and skull</a:t>
            </a:r>
          </a:p>
          <a:p>
            <a:pPr eaLnBrk="1" hangingPunct="1">
              <a:buFont typeface="Arial" charset="0"/>
              <a:buNone/>
            </a:pPr>
            <a:r>
              <a:rPr lang="en-US" b="1" smtClean="0"/>
              <a:t>Causes</a:t>
            </a:r>
          </a:p>
          <a:p>
            <a:pPr eaLnBrk="1" hangingPunct="1">
              <a:buFont typeface="Arial" charset="0"/>
              <a:buNone/>
            </a:pPr>
            <a:r>
              <a:rPr lang="en-US" b="1" smtClean="0"/>
              <a:t>	</a:t>
            </a:r>
            <a:r>
              <a:rPr lang="en-US" smtClean="0"/>
              <a:t>Skull fractures</a:t>
            </a:r>
          </a:p>
          <a:p>
            <a:pPr eaLnBrk="1" hangingPunct="1">
              <a:buFont typeface="Arial" charset="0"/>
              <a:buNone/>
            </a:pPr>
            <a:r>
              <a:rPr lang="en-US" smtClean="0"/>
              <a:t>		more common in younger people because        	the membrane covering the brain is not 	firmly attached as in older people.</a:t>
            </a:r>
            <a:endParaRPr lang="en-US" b="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r>
              <a:rPr lang="en-US" smtClean="0"/>
              <a:t>Subdural Hematoma</a:t>
            </a:r>
          </a:p>
        </p:txBody>
      </p:sp>
      <p:sp>
        <p:nvSpPr>
          <p:cNvPr id="44034" name="Content Placeholder 2"/>
          <p:cNvSpPr>
            <a:spLocks noGrp="1"/>
          </p:cNvSpPr>
          <p:nvPr>
            <p:ph idx="1"/>
          </p:nvPr>
        </p:nvSpPr>
        <p:spPr/>
        <p:txBody>
          <a:bodyPr/>
          <a:lstStyle/>
          <a:p>
            <a:pPr eaLnBrk="1" hangingPunct="1"/>
            <a:r>
              <a:rPr lang="en-US" smtClean="0"/>
              <a:t>Bleeding in the subdural space. Veins at surface of the brain and dura stretch and tear, which cause bleeding.</a:t>
            </a:r>
          </a:p>
          <a:p>
            <a:pPr eaLnBrk="1" hangingPunct="1">
              <a:buFont typeface="Arial" charset="0"/>
              <a:buNone/>
            </a:pPr>
            <a:r>
              <a:rPr lang="en-US" b="1" smtClean="0"/>
              <a:t>Causes</a:t>
            </a:r>
          </a:p>
          <a:p>
            <a:pPr eaLnBrk="1" hangingPunct="1">
              <a:buFont typeface="Arial" charset="0"/>
              <a:buNone/>
            </a:pPr>
            <a:r>
              <a:rPr lang="en-US" smtClean="0"/>
              <a:t>	blood thinning medication,</a:t>
            </a:r>
          </a:p>
          <a:p>
            <a:pPr eaLnBrk="1" hangingPunct="1">
              <a:buFont typeface="Arial" charset="0"/>
              <a:buNone/>
            </a:pPr>
            <a:r>
              <a:rPr lang="en-US" smtClean="0"/>
              <a:t>    alcoholism and frequent falls</a:t>
            </a:r>
          </a:p>
          <a:p>
            <a:pPr eaLnBrk="1" hangingPunct="1">
              <a:buFont typeface="Arial" charset="0"/>
              <a:buNone/>
            </a:pPr>
            <a:r>
              <a:rPr lang="en-US" smtClean="0"/>
              <a:t>    in elderly.</a:t>
            </a:r>
          </a:p>
          <a:p>
            <a:pPr eaLnBrk="1" hangingPunct="1">
              <a:buFont typeface="Arial" charset="0"/>
              <a:buNone/>
            </a:pPr>
            <a:endParaRPr lang="en-US" sz="1800" smtClean="0"/>
          </a:p>
          <a:p>
            <a:pPr eaLnBrk="1" hangingPunct="1">
              <a:buFont typeface="Arial" charset="0"/>
              <a:buNone/>
            </a:pPr>
            <a:r>
              <a:rPr lang="en-US" sz="1600" smtClean="0"/>
              <a:t>Picture from Wikipedia with permission</a:t>
            </a:r>
          </a:p>
          <a:p>
            <a:pPr eaLnBrk="1" hangingPunct="1">
              <a:buFont typeface="Arial" charset="0"/>
              <a:buNone/>
            </a:pPr>
            <a:endParaRPr lang="en-US" smtClean="0"/>
          </a:p>
        </p:txBody>
      </p:sp>
      <p:pic>
        <p:nvPicPr>
          <p:cNvPr id="44035" name="Picture 3" descr="SDH.jpg"/>
          <p:cNvPicPr>
            <a:picLocks noChangeAspect="1"/>
          </p:cNvPicPr>
          <p:nvPr/>
        </p:nvPicPr>
        <p:blipFill>
          <a:blip r:embed="rId3" cstate="print"/>
          <a:srcRect/>
          <a:stretch>
            <a:fillRect/>
          </a:stretch>
        </p:blipFill>
        <p:spPr bwMode="auto">
          <a:xfrm>
            <a:off x="5943600" y="3276600"/>
            <a:ext cx="29718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Signs and symptoms of Epidural or Subdural hematomas</a:t>
            </a:r>
            <a:endParaRPr lang="en-US" dirty="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Confusion</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Drowsiness</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Loss of consciousness</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Headache</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Nausea and/or vomiting</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None/>
              <a:defRPr/>
            </a:pPr>
            <a:endParaRPr lang="en-US" sz="1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r>
              <a:rPr lang="en-US" smtClean="0"/>
              <a:t>Subarachnoid Hemorrhage</a:t>
            </a:r>
          </a:p>
        </p:txBody>
      </p:sp>
      <p:sp>
        <p:nvSpPr>
          <p:cNvPr id="3" name="Content Placeholder 2"/>
          <p:cNvSpPr>
            <a:spLocks noGrp="1"/>
          </p:cNvSpPr>
          <p:nvPr>
            <p:ph idx="1"/>
          </p:nvPr>
        </p:nvSpPr>
        <p:spPr>
          <a:xfrm>
            <a:off x="457200" y="1600200"/>
            <a:ext cx="8229600" cy="4876800"/>
          </a:xfrm>
        </p:spPr>
        <p:txBody>
          <a:bodyPr rtlCol="0">
            <a:normAutofit lnSpcReduction="10000"/>
          </a:bodyPr>
          <a:lstStyle/>
          <a:p>
            <a:pPr eaLnBrk="1" fontAlgn="auto" hangingPunct="1">
              <a:spcAft>
                <a:spcPts val="0"/>
              </a:spcAft>
              <a:buFont typeface="Arial" pitchFamily="34" charset="0"/>
              <a:buChar char="•"/>
              <a:defRPr/>
            </a:pPr>
            <a:r>
              <a:rPr lang="en-US" dirty="0" smtClean="0"/>
              <a:t>Bleeding in the subarachnoid space, which is the area between the brain and the tissues that cover the brain.</a:t>
            </a:r>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None/>
              <a:defRPr/>
            </a:pPr>
            <a:r>
              <a:rPr lang="en-US" sz="1400" dirty="0" smtClean="0"/>
              <a:t>Photo By: Wikipedia with permission from </a:t>
            </a:r>
            <a:r>
              <a:rPr lang="en-US" sz="1400" dirty="0" err="1" smtClean="0"/>
              <a:t>Heilman</a:t>
            </a:r>
            <a:r>
              <a:rPr lang="en-US" sz="1400" dirty="0" smtClean="0"/>
              <a:t>, </a:t>
            </a:r>
          </a:p>
          <a:p>
            <a:pPr eaLnBrk="1" fontAlgn="auto" hangingPunct="1">
              <a:spcAft>
                <a:spcPts val="0"/>
              </a:spcAft>
              <a:buFont typeface="Arial" pitchFamily="34" charset="0"/>
              <a:buNone/>
              <a:defRPr/>
            </a:pPr>
            <a:r>
              <a:rPr lang="en-US" sz="1400" dirty="0" smtClean="0"/>
              <a:t>James MD</a:t>
            </a:r>
            <a:endParaRPr lang="en-US" sz="1400" dirty="0"/>
          </a:p>
        </p:txBody>
      </p:sp>
      <p:pic>
        <p:nvPicPr>
          <p:cNvPr id="48131" name="Picture 4" descr="SubarachnoidP.png"/>
          <p:cNvPicPr>
            <a:picLocks noChangeAspect="1"/>
          </p:cNvPicPr>
          <p:nvPr/>
        </p:nvPicPr>
        <p:blipFill>
          <a:blip r:embed="rId3" cstate="print"/>
          <a:srcRect/>
          <a:stretch>
            <a:fillRect/>
          </a:stretch>
        </p:blipFill>
        <p:spPr bwMode="auto">
          <a:xfrm>
            <a:off x="4648200" y="2971800"/>
            <a:ext cx="35814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eaLnBrk="1" hangingPunct="1"/>
            <a:r>
              <a:rPr lang="en-US" smtClean="0"/>
              <a:t>Subarachnoid Causes</a:t>
            </a:r>
          </a:p>
        </p:txBody>
      </p:sp>
      <p:sp>
        <p:nvSpPr>
          <p:cNvPr id="3" name="Content Placeholder 2"/>
          <p:cNvSpPr>
            <a:spLocks noGrp="1"/>
          </p:cNvSpPr>
          <p:nvPr>
            <p:ph idx="1"/>
          </p:nvPr>
        </p:nvSpPr>
        <p:spPr>
          <a:xfrm>
            <a:off x="457200" y="1371600"/>
            <a:ext cx="8305800" cy="4572000"/>
          </a:xfrm>
        </p:spPr>
        <p:txBody>
          <a:bodyPr rtlCol="0">
            <a:normAutofit fontScale="85000" lnSpcReduction="20000"/>
          </a:bodyPr>
          <a:lstStyle/>
          <a:p>
            <a:pPr eaLnBrk="1" fontAlgn="auto" hangingPunct="1">
              <a:spcAft>
                <a:spcPts val="0"/>
              </a:spcAft>
              <a:buFont typeface="Arial" pitchFamily="34" charset="0"/>
              <a:buChar char="•"/>
              <a:defRPr/>
            </a:pPr>
            <a:r>
              <a:rPr lang="en-US" dirty="0" smtClean="0"/>
              <a:t>Major cause is by abnormalities of arteries at the base of the brain, which are called </a:t>
            </a:r>
            <a:r>
              <a:rPr lang="en-US" b="1" dirty="0" smtClean="0"/>
              <a:t>cerebral aneurysms</a:t>
            </a:r>
            <a:r>
              <a:rPr lang="en-US" dirty="0" smtClean="0"/>
              <a:t>.</a:t>
            </a:r>
          </a:p>
          <a:p>
            <a:pPr eaLnBrk="1" fontAlgn="auto" hangingPunct="1">
              <a:spcAft>
                <a:spcPts val="0"/>
              </a:spcAft>
              <a:buFont typeface="Arial" pitchFamily="34" charset="0"/>
              <a:buChar char="•"/>
              <a:defRPr/>
            </a:pPr>
            <a:r>
              <a:rPr lang="en-US" dirty="0" smtClean="0"/>
              <a:t>Thought to arise from congenital defect in the area of the involved blood vessels.</a:t>
            </a:r>
          </a:p>
          <a:p>
            <a:pPr eaLnBrk="1" fontAlgn="auto" hangingPunct="1">
              <a:spcAft>
                <a:spcPts val="0"/>
              </a:spcAft>
              <a:buFont typeface="Arial" pitchFamily="34" charset="0"/>
              <a:buChar char="•"/>
              <a:defRPr/>
            </a:pPr>
            <a:r>
              <a:rPr lang="en-US" dirty="0" smtClean="0"/>
              <a:t>Greater risk of aneurysm with people having polycystic kidney disease, fibro muscular dysplasia, contraction of aorta and </a:t>
            </a:r>
            <a:r>
              <a:rPr lang="en-US" dirty="0" err="1" smtClean="0"/>
              <a:t>arteriovenous</a:t>
            </a:r>
            <a:r>
              <a:rPr lang="en-US" dirty="0" smtClean="0"/>
              <a:t> malformation of brain.</a:t>
            </a:r>
          </a:p>
          <a:p>
            <a:pPr eaLnBrk="1" fontAlgn="auto" hangingPunct="1">
              <a:spcAft>
                <a:spcPts val="0"/>
              </a:spcAft>
              <a:buFont typeface="Arial" pitchFamily="34" charset="0"/>
              <a:buChar char="•"/>
              <a:defRPr/>
            </a:pPr>
            <a:r>
              <a:rPr lang="en-US" dirty="0" smtClean="0"/>
              <a:t>Other causes are arthrosclerosis, hypertension and bacterial infections.</a:t>
            </a:r>
          </a:p>
          <a:p>
            <a:pPr eaLnBrk="1" fontAlgn="auto" hangingPunct="1">
              <a:spcAft>
                <a:spcPts val="0"/>
              </a:spcAft>
              <a:buFont typeface="Arial" pitchFamily="34" charset="0"/>
              <a:buNone/>
              <a:defRPr/>
            </a:pPr>
            <a:r>
              <a:rPr lang="en-US" sz="2400" dirty="0" smtClean="0"/>
              <a:t>(</a:t>
            </a:r>
            <a:r>
              <a:rPr lang="en-US" sz="2400" dirty="0" err="1" smtClean="0"/>
              <a:t>Porth</a:t>
            </a:r>
            <a:r>
              <a:rPr lang="en-US" sz="2400" dirty="0" smtClean="0"/>
              <a:t>, 2008)</a:t>
            </a:r>
          </a:p>
          <a:p>
            <a:pPr eaLnBrk="1" fontAlgn="auto" hangingPunct="1">
              <a:spcAft>
                <a:spcPts val="0"/>
              </a:spcAft>
              <a:buFont typeface="Arial" pitchFamily="34" charset="0"/>
              <a:buNone/>
              <a:defRPr/>
            </a:pPr>
            <a:endParaRPr lang="en-US" sz="1900" dirty="0" smtClean="0"/>
          </a:p>
          <a:p>
            <a:pPr eaLnBrk="1" fontAlgn="auto" hangingPunct="1">
              <a:spcAft>
                <a:spcPts val="0"/>
              </a:spcAft>
              <a:buFont typeface="Arial" pitchFamily="34" charset="0"/>
              <a:buNone/>
              <a:defRPr/>
            </a:pPr>
            <a:r>
              <a:rPr lang="en-US" sz="1900" dirty="0" smtClean="0"/>
              <a:t>Image from The Internet Stoke</a:t>
            </a:r>
            <a:r>
              <a:rPr lang="en-US" dirty="0" smtClean="0"/>
              <a:t> </a:t>
            </a:r>
            <a:r>
              <a:rPr lang="en-US" sz="1900" dirty="0" smtClean="0"/>
              <a:t>Center’s </a:t>
            </a:r>
          </a:p>
          <a:p>
            <a:pPr eaLnBrk="1" fontAlgn="auto" hangingPunct="1">
              <a:spcAft>
                <a:spcPts val="0"/>
              </a:spcAft>
              <a:buFont typeface="Arial" pitchFamily="34" charset="0"/>
              <a:buNone/>
              <a:defRPr/>
            </a:pPr>
            <a:r>
              <a:rPr lang="en-US" sz="1900" dirty="0" smtClean="0"/>
              <a:t>permission</a:t>
            </a:r>
          </a:p>
          <a:p>
            <a:pPr eaLnBrk="1" fontAlgn="auto" hangingPunct="1">
              <a:spcAft>
                <a:spcPts val="0"/>
              </a:spcAft>
              <a:buFont typeface="Arial" pitchFamily="34" charset="0"/>
              <a:buNone/>
              <a:defRPr/>
            </a:pPr>
            <a:endParaRPr lang="en-US" dirty="0"/>
          </a:p>
        </p:txBody>
      </p:sp>
      <p:pic>
        <p:nvPicPr>
          <p:cNvPr id="50179" name="Picture 3" descr="subarachnoid_th.jpg"/>
          <p:cNvPicPr>
            <a:picLocks noChangeAspect="1"/>
          </p:cNvPicPr>
          <p:nvPr/>
        </p:nvPicPr>
        <p:blipFill>
          <a:blip r:embed="rId3" cstate="print"/>
          <a:srcRect/>
          <a:stretch>
            <a:fillRect/>
          </a:stretch>
        </p:blipFill>
        <p:spPr bwMode="auto">
          <a:xfrm>
            <a:off x="4038600" y="4419600"/>
            <a:ext cx="18288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dirty="0" smtClean="0"/>
              <a:t>Question 4</a:t>
            </a:r>
          </a:p>
        </p:txBody>
      </p:sp>
      <p:sp>
        <p:nvSpPr>
          <p:cNvPr id="5" name="Rectangle 4"/>
          <p:cNvSpPr/>
          <p:nvPr/>
        </p:nvSpPr>
        <p:spPr>
          <a:xfrm>
            <a:off x="533400" y="4419600"/>
            <a:ext cx="2514600" cy="1905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smtClean="0"/>
              <a:t>Anxiety</a:t>
            </a:r>
            <a:endParaRPr lang="en-US" dirty="0"/>
          </a:p>
          <a:p>
            <a:pPr algn="ctr" fontAlgn="auto">
              <a:spcBef>
                <a:spcPts val="0"/>
              </a:spcBef>
              <a:spcAft>
                <a:spcPts val="0"/>
              </a:spcAft>
              <a:defRPr/>
            </a:pPr>
            <a:endParaRPr lang="en-US" sz="2400" dirty="0"/>
          </a:p>
          <a:p>
            <a:pPr algn="ctr" fontAlgn="auto">
              <a:spcBef>
                <a:spcPts val="0"/>
              </a:spcBef>
              <a:spcAft>
                <a:spcPts val="0"/>
              </a:spcAft>
              <a:defRPr/>
            </a:pPr>
            <a:r>
              <a:rPr lang="en-US" sz="1600" dirty="0" smtClean="0"/>
              <a:t>Not a contributing factor to aneurysms</a:t>
            </a:r>
            <a:endParaRPr lang="en-US" sz="1600" dirty="0"/>
          </a:p>
        </p:txBody>
      </p:sp>
      <p:sp>
        <p:nvSpPr>
          <p:cNvPr id="6" name="Rectangle 5"/>
          <p:cNvSpPr/>
          <p:nvPr/>
        </p:nvSpPr>
        <p:spPr>
          <a:xfrm>
            <a:off x="3276600" y="4419600"/>
            <a:ext cx="2514600" cy="1905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smtClean="0"/>
              <a:t>Asthma</a:t>
            </a:r>
            <a:endParaRPr lang="en-US" sz="1600" dirty="0"/>
          </a:p>
          <a:p>
            <a:pPr algn="ctr" fontAlgn="auto">
              <a:spcBef>
                <a:spcPts val="0"/>
              </a:spcBef>
              <a:spcAft>
                <a:spcPts val="0"/>
              </a:spcAft>
              <a:defRPr/>
            </a:pPr>
            <a:endParaRPr lang="en-US" sz="2400" dirty="0"/>
          </a:p>
          <a:p>
            <a:pPr algn="ctr" fontAlgn="auto">
              <a:spcBef>
                <a:spcPts val="0"/>
              </a:spcBef>
              <a:spcAft>
                <a:spcPts val="0"/>
              </a:spcAft>
              <a:defRPr/>
            </a:pPr>
            <a:r>
              <a:rPr lang="en-US" sz="1600" dirty="0" smtClean="0"/>
              <a:t>Not a contributing factor to aneurysms</a:t>
            </a:r>
            <a:endParaRPr lang="en-US" sz="1600" dirty="0"/>
          </a:p>
        </p:txBody>
      </p:sp>
      <p:sp>
        <p:nvSpPr>
          <p:cNvPr id="7" name="Rectangle 6"/>
          <p:cNvSpPr/>
          <p:nvPr/>
        </p:nvSpPr>
        <p:spPr>
          <a:xfrm>
            <a:off x="5943600" y="4419600"/>
            <a:ext cx="2667000" cy="1905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smtClean="0"/>
              <a:t>Polycystic Kidney disease</a:t>
            </a:r>
            <a:endParaRPr lang="en-US" sz="1600" dirty="0"/>
          </a:p>
          <a:p>
            <a:pPr algn="ctr" fontAlgn="auto">
              <a:spcBef>
                <a:spcPts val="0"/>
              </a:spcBef>
              <a:spcAft>
                <a:spcPts val="0"/>
              </a:spcAft>
              <a:defRPr/>
            </a:pPr>
            <a:endParaRPr lang="en-US" sz="2400" dirty="0"/>
          </a:p>
          <a:p>
            <a:pPr algn="ctr" fontAlgn="auto">
              <a:spcBef>
                <a:spcPts val="0"/>
              </a:spcBef>
              <a:spcAft>
                <a:spcPts val="0"/>
              </a:spcAft>
              <a:defRPr/>
            </a:pPr>
            <a:r>
              <a:rPr lang="en-US" sz="1600" dirty="0" smtClean="0"/>
              <a:t>Yes this disease causes a higher incidence of an aneurysm</a:t>
            </a:r>
            <a:endParaRPr lang="en-US" sz="1600" dirty="0"/>
          </a:p>
        </p:txBody>
      </p:sp>
      <p:sp>
        <p:nvSpPr>
          <p:cNvPr id="8" name="Content Placeholder 2"/>
          <p:cNvSpPr>
            <a:spLocks noGrp="1"/>
          </p:cNvSpPr>
          <p:nvPr>
            <p:ph idx="1"/>
          </p:nvPr>
        </p:nvSpPr>
        <p:spPr>
          <a:xfrm>
            <a:off x="457200" y="1600200"/>
            <a:ext cx="8229600" cy="2819400"/>
          </a:xfrm>
        </p:spPr>
        <p:txBody>
          <a:bodyPr rtlCol="0">
            <a:normAutofit/>
          </a:bodyPr>
          <a:lstStyle/>
          <a:p>
            <a:pPr eaLnBrk="1" fontAlgn="auto" hangingPunct="1">
              <a:spcAft>
                <a:spcPts val="0"/>
              </a:spcAft>
              <a:buFont typeface="Arial" pitchFamily="34" charset="0"/>
              <a:buChar char="•"/>
              <a:defRPr/>
            </a:pPr>
            <a:r>
              <a:rPr lang="en-US" dirty="0" smtClean="0"/>
              <a:t>After reviewing Sally’s health history, what disease do you suspect could have contributed to her possibly having an aneurysm?</a:t>
            </a:r>
          </a:p>
          <a:p>
            <a:pPr eaLnBrk="1" fontAlgn="auto" hangingPunct="1">
              <a:spcAft>
                <a:spcPts val="0"/>
              </a:spcAft>
              <a:buNone/>
              <a:defRPr/>
            </a:pPr>
            <a:endParaRPr lang="en-US" dirty="0" smtClean="0"/>
          </a:p>
          <a:p>
            <a:pPr eaLnBrk="1" fontAlgn="auto" hangingPunct="1">
              <a:spcAft>
                <a:spcPts val="0"/>
              </a:spcAft>
              <a:buNone/>
              <a:defRPr/>
            </a:pPr>
            <a:r>
              <a:rPr lang="en-US" dirty="0" smtClean="0"/>
              <a:t>	</a:t>
            </a:r>
            <a:r>
              <a:rPr lang="en-US" sz="1800" dirty="0" smtClean="0">
                <a:hlinkClick r:id="rId3" action="ppaction://hlinksldjump"/>
              </a:rPr>
              <a:t>Back to case study</a:t>
            </a:r>
            <a:endParaRPr lang="en-US" sz="18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rtlCol="0">
            <a:normAutofit fontScale="90000"/>
          </a:bodyPr>
          <a:lstStyle/>
          <a:p>
            <a:pPr eaLnBrk="1" fontAlgn="auto" hangingPunct="1">
              <a:spcAft>
                <a:spcPts val="0"/>
              </a:spcAft>
              <a:defRPr/>
            </a:pPr>
            <a:r>
              <a:rPr lang="en-US" dirty="0" smtClean="0"/>
              <a:t>Hemorrhagic Strokes</a:t>
            </a: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pPr eaLnBrk="1" hangingPunct="1">
              <a:lnSpc>
                <a:spcPct val="90000"/>
              </a:lnSpc>
              <a:buFont typeface="Arial" charset="0"/>
              <a:buNone/>
            </a:pPr>
            <a:r>
              <a:rPr lang="en-US" sz="2700" dirty="0" smtClean="0"/>
              <a:t>    Sally a 48 year old female was brought into the ER. Her family stated that before taking a nap she was complaining of a severe headache.  She described it as the “worst headache of her life.”  She now presents with a temperature of 99.4, a irregular heart rate of 58, Respirations of 32 and irregular, and a blood pressure of 215/74. She seems to comprehend, but when asked questions she jumbles her words and gets easily frustrated. She is unable to move her right arm and her right leg is weak.  Her health history includes anxiety, diabetes mellitus, asthma, hypertension and polycystic kidney disease.</a:t>
            </a:r>
          </a:p>
          <a:p>
            <a:pPr eaLnBrk="1" hangingPunct="1">
              <a:lnSpc>
                <a:spcPct val="90000"/>
              </a:lnSpc>
              <a:buFont typeface="Arial" charset="0"/>
              <a:buNone/>
            </a:pPr>
            <a:r>
              <a:rPr lang="en-US" sz="1600" dirty="0" smtClean="0">
                <a:hlinkClick r:id="rId3" action="ppaction://hlinksldjump"/>
              </a:rPr>
              <a:t>Question 1</a:t>
            </a:r>
            <a:endParaRPr lang="en-US" sz="1600" dirty="0" smtClean="0"/>
          </a:p>
          <a:p>
            <a:pPr eaLnBrk="1" hangingPunct="1">
              <a:lnSpc>
                <a:spcPct val="90000"/>
              </a:lnSpc>
              <a:buFont typeface="Arial" charset="0"/>
              <a:buNone/>
            </a:pPr>
            <a:r>
              <a:rPr lang="en-US" sz="1600" dirty="0" smtClean="0">
                <a:hlinkClick r:id="rId4" action="ppaction://hlinksldjump"/>
              </a:rPr>
              <a:t>Question 4</a:t>
            </a:r>
            <a:endParaRPr lang="en-US" sz="1600" dirty="0" smtClean="0"/>
          </a:p>
          <a:p>
            <a:pPr eaLnBrk="1" hangingPunct="1">
              <a:lnSpc>
                <a:spcPct val="90000"/>
              </a:lnSpc>
              <a:buFont typeface="Arial" charset="0"/>
              <a:buNone/>
            </a:pPr>
            <a:r>
              <a:rPr lang="en-US" sz="1600" dirty="0" smtClean="0">
                <a:hlinkClick r:id="rId5" action="ppaction://hlinksldjump"/>
              </a:rPr>
              <a:t>Question 7</a:t>
            </a:r>
            <a:endParaRPr lang="en-US" sz="1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Signs and Symptoms of Subarachnoid Hemorrhage/Cerebral aneurysms</a:t>
            </a:r>
            <a:endParaRPr lang="en-US" dirty="0"/>
          </a:p>
        </p:txBody>
      </p:sp>
      <p:sp>
        <p:nvSpPr>
          <p:cNvPr id="54274" name="Content Placeholder 2"/>
          <p:cNvSpPr>
            <a:spLocks noGrp="1"/>
          </p:cNvSpPr>
          <p:nvPr>
            <p:ph idx="1"/>
          </p:nvPr>
        </p:nvSpPr>
        <p:spPr/>
        <p:txBody>
          <a:bodyPr/>
          <a:lstStyle/>
          <a:p>
            <a:pPr lvl="1" eaLnBrk="1" hangingPunct="1">
              <a:buFont typeface="Arial" charset="0"/>
              <a:buNone/>
            </a:pPr>
            <a:r>
              <a:rPr lang="en-US" dirty="0" smtClean="0"/>
              <a:t>                     </a:t>
            </a:r>
            <a:endParaRPr lang="en-US" b="1" dirty="0" smtClean="0"/>
          </a:p>
          <a:p>
            <a:pPr lvl="1" eaLnBrk="1" hangingPunct="1">
              <a:buFont typeface="Arial" charset="0"/>
              <a:buNone/>
            </a:pPr>
            <a:r>
              <a:rPr lang="en-US" dirty="0" smtClean="0"/>
              <a:t>                                    </a:t>
            </a:r>
          </a:p>
          <a:p>
            <a:pPr lvl="1" eaLnBrk="1" hangingPunct="1">
              <a:buFont typeface="Arial" charset="0"/>
              <a:buNone/>
            </a:pPr>
            <a:r>
              <a:rPr lang="en-US" dirty="0" smtClean="0"/>
              <a:t>                                  </a:t>
            </a:r>
          </a:p>
          <a:p>
            <a:pPr lvl="1" eaLnBrk="1" hangingPunct="1">
              <a:buFont typeface="Arial" charset="0"/>
              <a:buNone/>
            </a:pPr>
            <a:r>
              <a:rPr lang="en-US" dirty="0" smtClean="0"/>
              <a:t>                                    Divided into 2 phases,</a:t>
            </a:r>
          </a:p>
          <a:p>
            <a:pPr lvl="1" eaLnBrk="1" hangingPunct="1">
              <a:buFont typeface="Arial" charset="0"/>
              <a:buNone/>
            </a:pPr>
            <a:r>
              <a:rPr lang="en-US" dirty="0" smtClean="0"/>
              <a:t>                                    </a:t>
            </a:r>
            <a:r>
              <a:rPr lang="en-US" b="1" dirty="0" smtClean="0"/>
              <a:t>before</a:t>
            </a:r>
            <a:r>
              <a:rPr lang="en-US" dirty="0" smtClean="0"/>
              <a:t> and </a:t>
            </a:r>
            <a:r>
              <a:rPr lang="en-US" b="1" dirty="0" smtClean="0"/>
              <a:t>after</a:t>
            </a:r>
            <a:r>
              <a:rPr lang="en-US" dirty="0" smtClean="0"/>
              <a:t> rupture              </a:t>
            </a:r>
          </a:p>
          <a:p>
            <a:pPr lvl="1" eaLnBrk="1" hangingPunct="1">
              <a:buFont typeface="Arial" charset="0"/>
              <a:buNone/>
            </a:pPr>
            <a:endParaRPr lang="en-US" dirty="0" smtClean="0"/>
          </a:p>
          <a:p>
            <a:pPr lvl="1" eaLnBrk="1" hangingPunct="1">
              <a:buFont typeface="Arial" charset="0"/>
              <a:buNone/>
            </a:pPr>
            <a:endParaRPr lang="en-US" dirty="0" smtClean="0"/>
          </a:p>
          <a:p>
            <a:pPr lvl="1" eaLnBrk="1" hangingPunct="1">
              <a:buFont typeface="Arial" charset="0"/>
              <a:buNone/>
            </a:pPr>
            <a:r>
              <a:rPr lang="en-US" dirty="0" smtClean="0"/>
              <a:t>                                     </a:t>
            </a:r>
            <a:r>
              <a:rPr lang="en-US" sz="1600" dirty="0" smtClean="0"/>
              <a:t>Photo from Wikipedia with permission</a:t>
            </a:r>
            <a:endParaRPr lang="en-US" sz="1400" dirty="0" smtClean="0"/>
          </a:p>
          <a:p>
            <a:pPr lvl="1" eaLnBrk="1" hangingPunct="1">
              <a:buFont typeface="Arial" charset="0"/>
              <a:buNone/>
            </a:pPr>
            <a:endParaRPr lang="en-US" sz="1400" dirty="0" smtClean="0"/>
          </a:p>
          <a:p>
            <a:pPr lvl="1" eaLnBrk="1" hangingPunct="1">
              <a:buFont typeface="Arial" charset="0"/>
              <a:buNone/>
            </a:pPr>
            <a:endParaRPr lang="en-US" sz="1400" dirty="0" smtClean="0"/>
          </a:p>
          <a:p>
            <a:pPr lvl="1" eaLnBrk="1" hangingPunct="1">
              <a:buFont typeface="Arial" charset="0"/>
              <a:buNone/>
            </a:pPr>
            <a:endParaRPr lang="en-US" sz="1400" dirty="0" smtClean="0"/>
          </a:p>
          <a:p>
            <a:pPr lvl="1" eaLnBrk="1" hangingPunct="1">
              <a:buFont typeface="Arial" charset="0"/>
              <a:buNone/>
            </a:pPr>
            <a:endParaRPr lang="en-US" sz="1400" dirty="0" smtClean="0"/>
          </a:p>
          <a:p>
            <a:pPr lvl="1" eaLnBrk="1" hangingPunct="1">
              <a:buFont typeface="Arial" charset="0"/>
              <a:buNone/>
            </a:pPr>
            <a:endParaRPr lang="en-US" sz="1400" dirty="0" smtClean="0"/>
          </a:p>
          <a:p>
            <a:pPr lvl="1" eaLnBrk="1" hangingPunct="1">
              <a:buFont typeface="Arial" charset="0"/>
              <a:buNone/>
            </a:pPr>
            <a:endParaRPr lang="en-US" sz="1400" dirty="0" smtClean="0"/>
          </a:p>
          <a:p>
            <a:pPr lvl="1" eaLnBrk="1" hangingPunct="1">
              <a:buFont typeface="Arial" charset="0"/>
              <a:buNone/>
            </a:pPr>
            <a:endParaRPr lang="en-US" sz="1400" dirty="0" smtClean="0"/>
          </a:p>
          <a:p>
            <a:pPr eaLnBrk="1" hangingPunct="1"/>
            <a:endParaRPr lang="en-US" dirty="0" smtClean="0"/>
          </a:p>
        </p:txBody>
      </p:sp>
      <p:pic>
        <p:nvPicPr>
          <p:cNvPr id="54275" name="Picture 4" descr="Aneurysem.jpg"/>
          <p:cNvPicPr>
            <a:picLocks noChangeAspect="1"/>
          </p:cNvPicPr>
          <p:nvPr/>
        </p:nvPicPr>
        <p:blipFill>
          <a:blip r:embed="rId3" cstate="print"/>
          <a:srcRect/>
          <a:stretch>
            <a:fillRect/>
          </a:stretch>
        </p:blipFill>
        <p:spPr bwMode="auto">
          <a:xfrm>
            <a:off x="228600" y="2438400"/>
            <a:ext cx="3538538"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pPr eaLnBrk="1" hangingPunct="1"/>
            <a:r>
              <a:rPr lang="en-US" smtClean="0"/>
              <a:t>Presentation before rupture</a:t>
            </a:r>
          </a:p>
        </p:txBody>
      </p:sp>
      <p:sp>
        <p:nvSpPr>
          <p:cNvPr id="56322" name="Content Placeholder 2"/>
          <p:cNvSpPr>
            <a:spLocks noGrp="1"/>
          </p:cNvSpPr>
          <p:nvPr>
            <p:ph idx="1"/>
          </p:nvPr>
        </p:nvSpPr>
        <p:spPr/>
        <p:txBody>
          <a:bodyPr/>
          <a:lstStyle/>
          <a:p>
            <a:pPr eaLnBrk="1" hangingPunct="1"/>
            <a:r>
              <a:rPr lang="en-US" smtClean="0"/>
              <a:t>Approximately 50% of people with SAH have a history of atypical headache occurring days to weeks before onset.  This suggest the presence of a small leak.</a:t>
            </a:r>
          </a:p>
          <a:p>
            <a:pPr eaLnBrk="1" hangingPunct="1"/>
            <a:r>
              <a:rPr lang="en-US" smtClean="0"/>
              <a:t>The headaches are most </a:t>
            </a:r>
          </a:p>
          <a:p>
            <a:pPr eaLnBrk="1" hangingPunct="1">
              <a:buFont typeface="Arial" charset="0"/>
              <a:buNone/>
            </a:pPr>
            <a:r>
              <a:rPr lang="en-US" smtClean="0"/>
              <a:t>    often sudden and accompanied </a:t>
            </a:r>
          </a:p>
          <a:p>
            <a:pPr eaLnBrk="1" hangingPunct="1">
              <a:buFont typeface="Arial" charset="0"/>
              <a:buNone/>
            </a:pPr>
            <a:r>
              <a:rPr lang="en-US" smtClean="0"/>
              <a:t>    by nausea, vomiting and dizziness. </a:t>
            </a:r>
          </a:p>
          <a:p>
            <a:pPr eaLnBrk="1" hangingPunct="1">
              <a:buFont typeface="Arial" charset="0"/>
              <a:buNone/>
            </a:pPr>
            <a:r>
              <a:rPr lang="en-US" sz="2000" smtClean="0"/>
              <a:t>    (Porth, 2008)</a:t>
            </a:r>
          </a:p>
        </p:txBody>
      </p:sp>
      <p:pic>
        <p:nvPicPr>
          <p:cNvPr id="56323" name="Picture 3" descr="imagesCA1ASW3Y.jpg"/>
          <p:cNvPicPr>
            <a:picLocks noChangeAspect="1"/>
          </p:cNvPicPr>
          <p:nvPr/>
        </p:nvPicPr>
        <p:blipFill>
          <a:blip r:embed="rId3" cstate="print"/>
          <a:srcRect/>
          <a:stretch>
            <a:fillRect/>
          </a:stretch>
        </p:blipFill>
        <p:spPr bwMode="auto">
          <a:xfrm>
            <a:off x="6705600" y="4114800"/>
            <a:ext cx="17526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r>
              <a:rPr lang="en-US" smtClean="0"/>
              <a:t>Presentation after rupture</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Sudden and severe headache, frequently labeled as the “worst headache of my life”</a:t>
            </a:r>
          </a:p>
          <a:p>
            <a:pPr eaLnBrk="1" fontAlgn="auto" hangingPunct="1">
              <a:spcAft>
                <a:spcPts val="0"/>
              </a:spcAft>
              <a:buFont typeface="Arial" pitchFamily="34" charset="0"/>
              <a:buChar char="•"/>
              <a:defRPr/>
            </a:pPr>
            <a:r>
              <a:rPr lang="en-US" dirty="0" smtClean="0"/>
              <a:t>Sometimes accompanied by loss of consciousness, vomiting, neck stiffness, photophobia (light intolerance),                     cranial nerve deficits of II, III and                            IV (</a:t>
            </a:r>
            <a:r>
              <a:rPr lang="en-US" dirty="0" err="1" smtClean="0"/>
              <a:t>diplopia</a:t>
            </a:r>
            <a:r>
              <a:rPr lang="en-US" dirty="0" smtClean="0"/>
              <a:t>, blurred vision and focal motor and sensory deficits).</a:t>
            </a:r>
          </a:p>
          <a:p>
            <a:pPr eaLnBrk="1" fontAlgn="auto" hangingPunct="1">
              <a:spcAft>
                <a:spcPts val="0"/>
              </a:spcAft>
              <a:buFont typeface="Arial" pitchFamily="34" charset="0"/>
              <a:buChar char="•"/>
              <a:defRPr/>
            </a:pPr>
            <a:r>
              <a:rPr lang="en-US" dirty="0" smtClean="0"/>
              <a:t>Hypertension and cardiac arrhythmias due to massive release of </a:t>
            </a:r>
            <a:r>
              <a:rPr lang="en-US" dirty="0" err="1" smtClean="0"/>
              <a:t>catecholamines</a:t>
            </a:r>
            <a:r>
              <a:rPr lang="en-US" dirty="0" smtClean="0"/>
              <a:t>.</a:t>
            </a:r>
          </a:p>
          <a:p>
            <a:pPr eaLnBrk="1" fontAlgn="auto" hangingPunct="1">
              <a:spcAft>
                <a:spcPts val="0"/>
              </a:spcAft>
              <a:buFont typeface="Arial" pitchFamily="34" charset="0"/>
              <a:buNone/>
              <a:defRPr/>
            </a:pPr>
            <a:r>
              <a:rPr lang="en-US" dirty="0" smtClean="0"/>
              <a:t> </a:t>
            </a:r>
            <a:r>
              <a:rPr lang="en-US" sz="2200" dirty="0" smtClean="0"/>
              <a:t>(</a:t>
            </a:r>
            <a:r>
              <a:rPr lang="en-US" sz="2200" dirty="0" err="1" smtClean="0"/>
              <a:t>Porth</a:t>
            </a:r>
            <a:r>
              <a:rPr lang="en-US" sz="2200" dirty="0" smtClean="0"/>
              <a:t>, 2008)</a:t>
            </a:r>
          </a:p>
          <a:p>
            <a:pPr eaLnBrk="1" fontAlgn="auto" hangingPunct="1">
              <a:spcAft>
                <a:spcPts val="0"/>
              </a:spcAft>
              <a:buFont typeface="Arial" pitchFamily="34" charset="0"/>
              <a:buChar char="•"/>
              <a:defRPr/>
            </a:pPr>
            <a:endParaRPr lang="en-US" dirty="0"/>
          </a:p>
        </p:txBody>
      </p:sp>
      <p:pic>
        <p:nvPicPr>
          <p:cNvPr id="58371" name="Picture 3" descr="imagesCAIIQ4U3.jpg"/>
          <p:cNvPicPr>
            <a:picLocks noChangeAspect="1"/>
          </p:cNvPicPr>
          <p:nvPr/>
        </p:nvPicPr>
        <p:blipFill>
          <a:blip r:embed="rId3" cstate="print"/>
          <a:srcRect/>
          <a:stretch>
            <a:fillRect/>
          </a:stretch>
        </p:blipFill>
        <p:spPr bwMode="auto">
          <a:xfrm>
            <a:off x="7096125" y="2057400"/>
            <a:ext cx="2047875" cy="1690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pPr eaLnBrk="1" hangingPunct="1"/>
            <a:r>
              <a:rPr lang="en-US" dirty="0" smtClean="0"/>
              <a:t>Test your knowledge </a:t>
            </a:r>
            <a:br>
              <a:rPr lang="en-US" dirty="0" smtClean="0"/>
            </a:br>
            <a:r>
              <a:rPr lang="en-US" dirty="0" smtClean="0"/>
              <a:t>Question 5</a:t>
            </a:r>
          </a:p>
        </p:txBody>
      </p:sp>
      <p:sp>
        <p:nvSpPr>
          <p:cNvPr id="5" name="Rectangle 4"/>
          <p:cNvSpPr/>
          <p:nvPr/>
        </p:nvSpPr>
        <p:spPr>
          <a:xfrm>
            <a:off x="5334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Massive release of </a:t>
            </a:r>
            <a:r>
              <a:rPr lang="en-US" dirty="0" err="1" smtClean="0"/>
              <a:t>catecholamines</a:t>
            </a:r>
            <a:endParaRPr lang="en-US" dirty="0"/>
          </a:p>
          <a:p>
            <a:pPr algn="ctr" fontAlgn="auto">
              <a:spcBef>
                <a:spcPts val="0"/>
              </a:spcBef>
              <a:spcAft>
                <a:spcPts val="0"/>
              </a:spcAft>
              <a:defRPr/>
            </a:pPr>
            <a:endParaRPr lang="en-US" sz="2400" dirty="0"/>
          </a:p>
          <a:p>
            <a:pPr algn="ctr" fontAlgn="auto">
              <a:spcBef>
                <a:spcPts val="0"/>
              </a:spcBef>
              <a:spcAft>
                <a:spcPts val="0"/>
              </a:spcAft>
              <a:defRPr/>
            </a:pPr>
            <a:r>
              <a:rPr lang="en-US" sz="1400" dirty="0"/>
              <a:t>Right! SAH results in a massive release of catecholamine's, causing hypertension</a:t>
            </a:r>
          </a:p>
        </p:txBody>
      </p:sp>
      <p:sp>
        <p:nvSpPr>
          <p:cNvPr id="6" name="Rectangle 5"/>
          <p:cNvSpPr/>
          <p:nvPr/>
        </p:nvSpPr>
        <p:spPr>
          <a:xfrm>
            <a:off x="32766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t>Vomiting</a:t>
            </a:r>
          </a:p>
          <a:p>
            <a:pPr algn="ctr" fontAlgn="auto">
              <a:spcBef>
                <a:spcPts val="0"/>
              </a:spcBef>
              <a:spcAft>
                <a:spcPts val="0"/>
              </a:spcAft>
              <a:defRPr/>
            </a:pPr>
            <a:endParaRPr lang="en-US" sz="2400" dirty="0"/>
          </a:p>
          <a:p>
            <a:pPr algn="ctr" fontAlgn="auto">
              <a:spcBef>
                <a:spcPts val="0"/>
              </a:spcBef>
              <a:spcAft>
                <a:spcPts val="0"/>
              </a:spcAft>
              <a:defRPr/>
            </a:pPr>
            <a:r>
              <a:rPr lang="en-US" sz="1600" dirty="0"/>
              <a:t>Vomiting does increase BP, but that is not the most contributing factor</a:t>
            </a:r>
          </a:p>
        </p:txBody>
      </p:sp>
      <p:sp>
        <p:nvSpPr>
          <p:cNvPr id="7" name="Rectangle 6"/>
          <p:cNvSpPr/>
          <p:nvPr/>
        </p:nvSpPr>
        <p:spPr>
          <a:xfrm>
            <a:off x="60198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t>Headache from increased cranial pressure</a:t>
            </a:r>
          </a:p>
          <a:p>
            <a:pPr algn="ctr" fontAlgn="auto">
              <a:spcBef>
                <a:spcPts val="0"/>
              </a:spcBef>
              <a:spcAft>
                <a:spcPts val="0"/>
              </a:spcAft>
              <a:defRPr/>
            </a:pPr>
            <a:endParaRPr lang="en-US" sz="2400" dirty="0"/>
          </a:p>
          <a:p>
            <a:pPr algn="ctr" fontAlgn="auto">
              <a:spcBef>
                <a:spcPts val="0"/>
              </a:spcBef>
              <a:spcAft>
                <a:spcPts val="0"/>
              </a:spcAft>
              <a:defRPr/>
            </a:pPr>
            <a:r>
              <a:rPr lang="en-US" sz="1600" dirty="0"/>
              <a:t>HA does increase BP, but that is not the most contributing factor</a:t>
            </a:r>
          </a:p>
        </p:txBody>
      </p:sp>
      <p:sp>
        <p:nvSpPr>
          <p:cNvPr id="60421" name="Content Placeholder 2"/>
          <p:cNvSpPr>
            <a:spLocks noGrp="1"/>
          </p:cNvSpPr>
          <p:nvPr>
            <p:ph idx="1"/>
          </p:nvPr>
        </p:nvSpPr>
        <p:spPr>
          <a:xfrm>
            <a:off x="457200" y="1600200"/>
            <a:ext cx="8229600" cy="2819400"/>
          </a:xfrm>
        </p:spPr>
        <p:txBody>
          <a:bodyPr/>
          <a:lstStyle/>
          <a:p>
            <a:pPr eaLnBrk="1" hangingPunct="1"/>
            <a:r>
              <a:rPr lang="en-US" dirty="0" smtClean="0"/>
              <a:t>Sally’s blood pressure is 215/106, she has been vomiting, has a stiff neck and is having trouble experiencing </a:t>
            </a:r>
            <a:r>
              <a:rPr lang="en-US" dirty="0" err="1" smtClean="0"/>
              <a:t>diplopia</a:t>
            </a:r>
            <a:r>
              <a:rPr lang="en-US" dirty="0" smtClean="0"/>
              <a:t>.  What could be causing her increased blood pressure if you are suspecting a Subarachnoid hemorrhage?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Diagnosis of Extra-axial Hemorrhages</a:t>
            </a:r>
            <a:endParaRPr lang="en-US" dirty="0"/>
          </a:p>
        </p:txBody>
      </p:sp>
      <p:sp>
        <p:nvSpPr>
          <p:cNvPr id="62466" name="Content Placeholder 2"/>
          <p:cNvSpPr>
            <a:spLocks noGrp="1"/>
          </p:cNvSpPr>
          <p:nvPr>
            <p:ph idx="1"/>
          </p:nvPr>
        </p:nvSpPr>
        <p:spPr/>
        <p:txBody>
          <a:bodyPr/>
          <a:lstStyle/>
          <a:p>
            <a:pPr marL="342900" lvl="1" indent="-342900" eaLnBrk="1" hangingPunct="1">
              <a:buFont typeface="Arial" charset="0"/>
              <a:buChar char="•"/>
            </a:pPr>
            <a:r>
              <a:rPr lang="en-US" smtClean="0"/>
              <a:t>Clinical presentation</a:t>
            </a:r>
          </a:p>
          <a:p>
            <a:pPr marL="342900" lvl="1" indent="-342900" eaLnBrk="1" hangingPunct="1">
              <a:buFont typeface="Arial" charset="0"/>
              <a:buChar char="•"/>
            </a:pPr>
            <a:r>
              <a:rPr lang="en-US" smtClean="0"/>
              <a:t>CT scan</a:t>
            </a:r>
          </a:p>
          <a:p>
            <a:pPr marL="342900" lvl="1" indent="-342900" eaLnBrk="1" hangingPunct="1">
              <a:buFont typeface="Arial" charset="0"/>
              <a:buChar char="•"/>
            </a:pPr>
            <a:r>
              <a:rPr lang="en-US" smtClean="0"/>
              <a:t>MRI</a:t>
            </a:r>
          </a:p>
          <a:p>
            <a:pPr marL="342900" lvl="1" indent="-342900" eaLnBrk="1" hangingPunct="1">
              <a:buFont typeface="Arial" charset="0"/>
              <a:buChar char="•"/>
            </a:pPr>
            <a:r>
              <a:rPr lang="en-US" smtClean="0"/>
              <a:t>lumbar puncture to determine presence of blood in cerebral spinal fluid </a:t>
            </a:r>
          </a:p>
          <a:p>
            <a:pPr marL="342900" lvl="1" indent="-342900" eaLnBrk="1" hangingPunct="1">
              <a:buFont typeface="Arial" charset="0"/>
              <a:buChar char="•"/>
            </a:pPr>
            <a:r>
              <a:rPr lang="en-US" smtClean="0"/>
              <a:t>angiography to identify an aneurysm at the source of bleeding which is a definitive diagnostic tool to detect an aneurysm</a:t>
            </a:r>
          </a:p>
          <a:p>
            <a:pPr eaLnBrk="1" hangingPunct="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Treatment of Extra-axial Hemorrhages</a:t>
            </a:r>
            <a:endParaRPr lang="en-US" dirty="0"/>
          </a:p>
        </p:txBody>
      </p:sp>
      <p:sp>
        <p:nvSpPr>
          <p:cNvPr id="3" name="Content Placeholder 2"/>
          <p:cNvSpPr>
            <a:spLocks noGrp="1"/>
          </p:cNvSpPr>
          <p:nvPr>
            <p:ph idx="1"/>
          </p:nvPr>
        </p:nvSpPr>
        <p:spPr>
          <a:xfrm>
            <a:off x="457200" y="1600200"/>
            <a:ext cx="8229600" cy="4953000"/>
          </a:xfrm>
        </p:spPr>
        <p:txBody>
          <a:bodyPr rtlCol="0">
            <a:normAutofit fontScale="85000" lnSpcReduction="20000"/>
          </a:bodyPr>
          <a:lstStyle/>
          <a:p>
            <a:pPr lvl="1" eaLnBrk="1" fontAlgn="auto" hangingPunct="1">
              <a:spcAft>
                <a:spcPts val="0"/>
              </a:spcAft>
              <a:buFont typeface="Arial" pitchFamily="34" charset="0"/>
              <a:buChar char="–"/>
              <a:defRPr/>
            </a:pPr>
            <a:r>
              <a:rPr lang="en-US" dirty="0" smtClean="0"/>
              <a:t>Depends on extent of deficit</a:t>
            </a:r>
          </a:p>
          <a:p>
            <a:pPr lvl="1" eaLnBrk="1" fontAlgn="auto" hangingPunct="1">
              <a:spcAft>
                <a:spcPts val="0"/>
              </a:spcAft>
              <a:buFont typeface="Arial" pitchFamily="34" charset="0"/>
              <a:buChar char="–"/>
              <a:defRPr/>
            </a:pPr>
            <a:r>
              <a:rPr lang="en-US" dirty="0" smtClean="0"/>
              <a:t>Craniotomy within 24 to 72 hours by inserting a clip around the neck of an aneurysm to stop the bleeding and/or removal of a hematoma</a:t>
            </a:r>
          </a:p>
          <a:p>
            <a:pPr lvl="1" eaLnBrk="1" fontAlgn="auto" hangingPunct="1">
              <a:spcAft>
                <a:spcPts val="0"/>
              </a:spcAft>
              <a:buFont typeface="Arial" pitchFamily="34" charset="0"/>
              <a:buChar char="–"/>
              <a:defRPr/>
            </a:pPr>
            <a:r>
              <a:rPr lang="en-US" dirty="0" smtClean="0"/>
              <a:t>Not a surgery candidate? Then balloon dilation and coiling are considered for aneurysms which is less invasive</a:t>
            </a:r>
          </a:p>
          <a:p>
            <a:pPr lvl="1" eaLnBrk="1" fontAlgn="auto" hangingPunct="1">
              <a:spcAft>
                <a:spcPts val="0"/>
              </a:spcAft>
              <a:buFont typeface="Arial" pitchFamily="34" charset="0"/>
              <a:buChar char="–"/>
              <a:defRPr/>
            </a:pPr>
            <a:r>
              <a:rPr lang="en-US" dirty="0" smtClean="0"/>
              <a:t>Prevention of vasospasm (focal narrowing of cerebral                  artery/arteries) usually treated to maintain adequate                                cerebral pressure by use of </a:t>
            </a:r>
            <a:r>
              <a:rPr lang="en-US" dirty="0" err="1" smtClean="0"/>
              <a:t>vasoactive</a:t>
            </a:r>
            <a:r>
              <a:rPr lang="en-US" dirty="0" smtClean="0"/>
              <a:t> drugs (such as                             </a:t>
            </a:r>
            <a:r>
              <a:rPr lang="en-US" dirty="0" err="1" smtClean="0"/>
              <a:t>Nimotop</a:t>
            </a:r>
            <a:r>
              <a:rPr lang="en-US" dirty="0" smtClean="0"/>
              <a:t>) and/or administration of IVF volume to produce </a:t>
            </a:r>
            <a:r>
              <a:rPr lang="en-US" dirty="0" err="1" smtClean="0"/>
              <a:t>hemodilation</a:t>
            </a:r>
            <a:r>
              <a:rPr lang="en-US" dirty="0" smtClean="0"/>
              <a:t>.</a:t>
            </a:r>
          </a:p>
          <a:p>
            <a:pPr lvl="1" eaLnBrk="1" fontAlgn="auto" hangingPunct="1">
              <a:spcAft>
                <a:spcPts val="0"/>
              </a:spcAft>
              <a:buFont typeface="Arial" pitchFamily="34" charset="0"/>
              <a:buChar char="–"/>
              <a:defRPr/>
            </a:pPr>
            <a:r>
              <a:rPr lang="en-US" dirty="0" smtClean="0"/>
              <a:t>Anti seizure medication for prevention</a:t>
            </a:r>
          </a:p>
          <a:p>
            <a:pPr lvl="1" eaLnBrk="1" fontAlgn="auto" hangingPunct="1">
              <a:spcAft>
                <a:spcPts val="0"/>
              </a:spcAft>
              <a:buFont typeface="Arial" pitchFamily="34" charset="0"/>
              <a:buChar char="–"/>
              <a:defRPr/>
            </a:pPr>
            <a:r>
              <a:rPr lang="en-US" dirty="0" smtClean="0"/>
              <a:t>Aggressive rehab                       </a:t>
            </a:r>
          </a:p>
          <a:p>
            <a:pPr lvl="1" eaLnBrk="1" fontAlgn="auto" hangingPunct="1">
              <a:spcAft>
                <a:spcPts val="0"/>
              </a:spcAft>
              <a:buFont typeface="Arial" pitchFamily="34" charset="0"/>
              <a:buNone/>
              <a:defRPr/>
            </a:pPr>
            <a:r>
              <a:rPr lang="en-US" dirty="0" smtClean="0"/>
              <a:t>(</a:t>
            </a:r>
            <a:r>
              <a:rPr lang="en-US" dirty="0" err="1" smtClean="0"/>
              <a:t>Porth</a:t>
            </a:r>
            <a:r>
              <a:rPr lang="en-US" dirty="0" smtClean="0"/>
              <a:t>, 2008)                      </a:t>
            </a:r>
            <a:r>
              <a:rPr lang="en-US" sz="2200" dirty="0" smtClean="0"/>
              <a:t>Photo by: Internet Stroke </a:t>
            </a:r>
          </a:p>
          <a:p>
            <a:pPr lvl="1" eaLnBrk="1" fontAlgn="auto" hangingPunct="1">
              <a:spcAft>
                <a:spcPts val="0"/>
              </a:spcAft>
              <a:buFont typeface="Arial" pitchFamily="34" charset="0"/>
              <a:buNone/>
              <a:defRPr/>
            </a:pPr>
            <a:r>
              <a:rPr lang="en-US" sz="2200" dirty="0" smtClean="0"/>
              <a:t>                                                            Center’s permission</a:t>
            </a:r>
            <a:endParaRPr lang="en-US" sz="2200" dirty="0"/>
          </a:p>
        </p:txBody>
      </p:sp>
      <p:pic>
        <p:nvPicPr>
          <p:cNvPr id="64515" name="Picture 3" descr="subarachnoid_hemorrhage_surgical_clip_250w[1].jpg"/>
          <p:cNvPicPr>
            <a:picLocks noChangeAspect="1"/>
          </p:cNvPicPr>
          <p:nvPr/>
        </p:nvPicPr>
        <p:blipFill>
          <a:blip r:embed="rId3" cstate="print"/>
          <a:srcRect/>
          <a:stretch>
            <a:fillRect/>
          </a:stretch>
        </p:blipFill>
        <p:spPr bwMode="auto">
          <a:xfrm>
            <a:off x="7391400" y="5105400"/>
            <a:ext cx="136525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pPr eaLnBrk="1" hangingPunct="1"/>
            <a:r>
              <a:rPr lang="en-US" dirty="0" smtClean="0"/>
              <a:t>Question 6</a:t>
            </a:r>
          </a:p>
        </p:txBody>
      </p:sp>
      <p:sp>
        <p:nvSpPr>
          <p:cNvPr id="5" name="Rectangle 4"/>
          <p:cNvSpPr/>
          <p:nvPr/>
        </p:nvSpPr>
        <p:spPr>
          <a:xfrm>
            <a:off x="5334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t>Anti-</a:t>
            </a:r>
            <a:r>
              <a:rPr lang="en-US" sz="2400" dirty="0" err="1"/>
              <a:t>arrhythmics</a:t>
            </a:r>
            <a:endParaRPr lang="en-US" sz="2400" dirty="0"/>
          </a:p>
          <a:p>
            <a:pPr algn="ctr" fontAlgn="auto">
              <a:spcBef>
                <a:spcPts val="0"/>
              </a:spcBef>
              <a:spcAft>
                <a:spcPts val="0"/>
              </a:spcAft>
              <a:defRPr/>
            </a:pPr>
            <a:endParaRPr lang="en-US" sz="2400" dirty="0"/>
          </a:p>
          <a:p>
            <a:pPr algn="ctr" fontAlgn="auto">
              <a:spcBef>
                <a:spcPts val="0"/>
              </a:spcBef>
              <a:spcAft>
                <a:spcPts val="0"/>
              </a:spcAft>
              <a:defRPr/>
            </a:pPr>
            <a:r>
              <a:rPr lang="en-US" sz="2000" dirty="0"/>
              <a:t>Arrhythmias are not a common condition following a SAH</a:t>
            </a:r>
          </a:p>
        </p:txBody>
      </p:sp>
      <p:sp>
        <p:nvSpPr>
          <p:cNvPr id="6" name="Rectangle 5"/>
          <p:cNvSpPr/>
          <p:nvPr/>
        </p:nvSpPr>
        <p:spPr>
          <a:xfrm>
            <a:off x="32766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t>Bronchodilators </a:t>
            </a:r>
          </a:p>
          <a:p>
            <a:pPr algn="ctr" fontAlgn="auto">
              <a:spcBef>
                <a:spcPts val="0"/>
              </a:spcBef>
              <a:spcAft>
                <a:spcPts val="0"/>
              </a:spcAft>
              <a:defRPr/>
            </a:pPr>
            <a:endParaRPr lang="en-US" sz="2400" dirty="0"/>
          </a:p>
          <a:p>
            <a:pPr algn="ctr" fontAlgn="auto">
              <a:spcBef>
                <a:spcPts val="0"/>
              </a:spcBef>
              <a:spcAft>
                <a:spcPts val="0"/>
              </a:spcAft>
              <a:defRPr/>
            </a:pPr>
            <a:r>
              <a:rPr lang="en-US" dirty="0" err="1"/>
              <a:t>Broncho</a:t>
            </a:r>
            <a:r>
              <a:rPr lang="en-US" dirty="0"/>
              <a:t> spasms are not a common condition following a SAH</a:t>
            </a:r>
          </a:p>
        </p:txBody>
      </p:sp>
      <p:sp>
        <p:nvSpPr>
          <p:cNvPr id="7" name="Rectangle 6"/>
          <p:cNvSpPr/>
          <p:nvPr/>
        </p:nvSpPr>
        <p:spPr>
          <a:xfrm>
            <a:off x="60198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err="1"/>
              <a:t>Vasoactives</a:t>
            </a:r>
            <a:r>
              <a:rPr lang="en-US" sz="2400" dirty="0"/>
              <a:t> </a:t>
            </a:r>
          </a:p>
          <a:p>
            <a:pPr algn="ctr" fontAlgn="auto">
              <a:spcBef>
                <a:spcPts val="0"/>
              </a:spcBef>
              <a:spcAft>
                <a:spcPts val="0"/>
              </a:spcAft>
              <a:defRPr/>
            </a:pPr>
            <a:endParaRPr lang="en-US" sz="2400" dirty="0"/>
          </a:p>
          <a:p>
            <a:pPr algn="ctr" fontAlgn="auto">
              <a:spcBef>
                <a:spcPts val="0"/>
              </a:spcBef>
              <a:spcAft>
                <a:spcPts val="0"/>
              </a:spcAft>
              <a:defRPr/>
            </a:pPr>
            <a:r>
              <a:rPr lang="en-US" sz="2000" dirty="0"/>
              <a:t>Yes! Vasospasms are a common condition following SAH</a:t>
            </a:r>
          </a:p>
        </p:txBody>
      </p:sp>
      <p:sp>
        <p:nvSpPr>
          <p:cNvPr id="66565" name="Content Placeholder 2"/>
          <p:cNvSpPr>
            <a:spLocks noGrp="1"/>
          </p:cNvSpPr>
          <p:nvPr>
            <p:ph idx="1"/>
          </p:nvPr>
        </p:nvSpPr>
        <p:spPr>
          <a:xfrm>
            <a:off x="457200" y="1600200"/>
            <a:ext cx="8229600" cy="2819400"/>
          </a:xfrm>
        </p:spPr>
        <p:txBody>
          <a:bodyPr/>
          <a:lstStyle/>
          <a:p>
            <a:pPr eaLnBrk="1" hangingPunct="1"/>
            <a:r>
              <a:rPr lang="en-US" smtClean="0"/>
              <a:t>It is confirmed via MRI that Sally has been diagnosed with a Subarachnoid hemorrhage. What type of drug should Sally be on?</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Cushing triad</a:t>
            </a:r>
            <a:endParaRPr lang="en-US" dirty="0"/>
          </a:p>
        </p:txBody>
      </p:sp>
      <p:sp>
        <p:nvSpPr>
          <p:cNvPr id="3" name="Content Placeholder 2"/>
          <p:cNvSpPr>
            <a:spLocks noGrp="1"/>
          </p:cNvSpPr>
          <p:nvPr>
            <p:ph idx="1"/>
          </p:nvPr>
        </p:nvSpPr>
        <p:spPr/>
        <p:txBody>
          <a:bodyPr/>
          <a:lstStyle/>
          <a:p>
            <a:r>
              <a:rPr lang="en-US" dirty="0" smtClean="0"/>
              <a:t>Can aid in the diagnosis of a hemorrhagic stroke.</a:t>
            </a:r>
          </a:p>
          <a:p>
            <a:r>
              <a:rPr lang="en-US" dirty="0" smtClean="0"/>
              <a:t>Consists of</a:t>
            </a:r>
          </a:p>
          <a:p>
            <a:pPr lvl="1"/>
            <a:r>
              <a:rPr lang="en-US" dirty="0" smtClean="0"/>
              <a:t>Widening pulse pressure (elevated systolic blood pressure and normal or low diastolic blood pressure)</a:t>
            </a:r>
          </a:p>
          <a:p>
            <a:pPr lvl="1"/>
            <a:r>
              <a:rPr lang="en-US" dirty="0" smtClean="0"/>
              <a:t>Irregular respirations</a:t>
            </a:r>
          </a:p>
          <a:p>
            <a:pPr lvl="1"/>
            <a:r>
              <a:rPr lang="en-US" dirty="0" err="1" smtClean="0"/>
              <a:t>Bradycardia</a:t>
            </a:r>
            <a:endParaRPr lang="en-US" dirty="0" smtClean="0"/>
          </a:p>
          <a:p>
            <a:pPr lvl="1">
              <a:buNone/>
            </a:pPr>
            <a:r>
              <a:rPr lang="en-US" sz="2000" dirty="0" smtClean="0"/>
              <a:t>(Emergency medical paramedic, 2012)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pPr eaLnBrk="1" hangingPunct="1"/>
            <a:r>
              <a:rPr lang="en-US" dirty="0" smtClean="0"/>
              <a:t>Question 7</a:t>
            </a:r>
          </a:p>
        </p:txBody>
      </p:sp>
      <p:sp>
        <p:nvSpPr>
          <p:cNvPr id="5" name="Rectangle 4"/>
          <p:cNvSpPr/>
          <p:nvPr/>
        </p:nvSpPr>
        <p:spPr>
          <a:xfrm>
            <a:off x="533400" y="4191000"/>
            <a:ext cx="2514600" cy="20574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smtClean="0"/>
              <a:t>Blood pressure of 214/74 </a:t>
            </a:r>
            <a:endParaRPr lang="en-US" sz="2400" dirty="0"/>
          </a:p>
          <a:p>
            <a:pPr algn="ctr" fontAlgn="auto">
              <a:spcBef>
                <a:spcPts val="0"/>
              </a:spcBef>
              <a:spcAft>
                <a:spcPts val="0"/>
              </a:spcAft>
              <a:defRPr/>
            </a:pPr>
            <a:endParaRPr lang="en-US" sz="2400" dirty="0"/>
          </a:p>
          <a:p>
            <a:pPr algn="ctr" fontAlgn="auto">
              <a:spcBef>
                <a:spcPts val="0"/>
              </a:spcBef>
              <a:spcAft>
                <a:spcPts val="0"/>
              </a:spcAft>
              <a:defRPr/>
            </a:pPr>
            <a:r>
              <a:rPr lang="en-US" sz="2000" dirty="0" smtClean="0"/>
              <a:t>Correct!</a:t>
            </a:r>
            <a:endParaRPr lang="en-US" sz="2000" dirty="0"/>
          </a:p>
        </p:txBody>
      </p:sp>
      <p:sp>
        <p:nvSpPr>
          <p:cNvPr id="6" name="Rectangle 5"/>
          <p:cNvSpPr/>
          <p:nvPr/>
        </p:nvSpPr>
        <p:spPr>
          <a:xfrm>
            <a:off x="3276600" y="4191000"/>
            <a:ext cx="2514600" cy="20574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smtClean="0"/>
              <a:t>Temperature of 99.4</a:t>
            </a:r>
          </a:p>
          <a:p>
            <a:pPr algn="ctr" fontAlgn="auto">
              <a:spcBef>
                <a:spcPts val="0"/>
              </a:spcBef>
              <a:spcAft>
                <a:spcPts val="0"/>
              </a:spcAft>
              <a:defRPr/>
            </a:pPr>
            <a:endParaRPr lang="en-US" sz="2400" dirty="0"/>
          </a:p>
          <a:p>
            <a:pPr algn="ctr" fontAlgn="auto">
              <a:spcBef>
                <a:spcPts val="0"/>
              </a:spcBef>
              <a:spcAft>
                <a:spcPts val="0"/>
              </a:spcAft>
              <a:defRPr/>
            </a:pPr>
            <a:r>
              <a:rPr lang="en-US" dirty="0" smtClean="0"/>
              <a:t>No, this is not a sign in the Cushing triad.</a:t>
            </a:r>
            <a:endParaRPr lang="en-US" dirty="0"/>
          </a:p>
        </p:txBody>
      </p:sp>
      <p:sp>
        <p:nvSpPr>
          <p:cNvPr id="7" name="Rectangle 6"/>
          <p:cNvSpPr/>
          <p:nvPr/>
        </p:nvSpPr>
        <p:spPr>
          <a:xfrm>
            <a:off x="6019800" y="4191000"/>
            <a:ext cx="2514600" cy="20574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smtClean="0"/>
              <a:t>Irregular heart rate</a:t>
            </a:r>
            <a:endParaRPr lang="en-US" sz="2400" dirty="0"/>
          </a:p>
          <a:p>
            <a:pPr algn="ctr" fontAlgn="auto">
              <a:spcBef>
                <a:spcPts val="0"/>
              </a:spcBef>
              <a:spcAft>
                <a:spcPts val="0"/>
              </a:spcAft>
              <a:defRPr/>
            </a:pPr>
            <a:endParaRPr lang="en-US" sz="2400" dirty="0"/>
          </a:p>
          <a:p>
            <a:pPr algn="ctr" fontAlgn="auto">
              <a:spcBef>
                <a:spcPts val="0"/>
              </a:spcBef>
              <a:spcAft>
                <a:spcPts val="0"/>
              </a:spcAft>
              <a:defRPr/>
            </a:pPr>
            <a:r>
              <a:rPr lang="en-US" sz="2000" dirty="0" smtClean="0"/>
              <a:t>No, </a:t>
            </a:r>
            <a:r>
              <a:rPr lang="en-US" sz="2000" dirty="0" err="1" smtClean="0"/>
              <a:t>bradycardia</a:t>
            </a:r>
            <a:r>
              <a:rPr lang="en-US" sz="2000" dirty="0" smtClean="0"/>
              <a:t> is a sign but not irregular heart rate.</a:t>
            </a:r>
            <a:endParaRPr lang="en-US" sz="2000" dirty="0"/>
          </a:p>
        </p:txBody>
      </p:sp>
      <p:sp>
        <p:nvSpPr>
          <p:cNvPr id="66565" name="Content Placeholder 2"/>
          <p:cNvSpPr>
            <a:spLocks noGrp="1"/>
          </p:cNvSpPr>
          <p:nvPr>
            <p:ph idx="1"/>
          </p:nvPr>
        </p:nvSpPr>
        <p:spPr>
          <a:xfrm>
            <a:off x="457200" y="1676400"/>
            <a:ext cx="8229600" cy="2819400"/>
          </a:xfrm>
        </p:spPr>
        <p:txBody>
          <a:bodyPr/>
          <a:lstStyle/>
          <a:p>
            <a:pPr eaLnBrk="1" hangingPunct="1">
              <a:buNone/>
            </a:pPr>
            <a:r>
              <a:rPr lang="en-US" dirty="0" smtClean="0"/>
              <a:t>Sally showed signs of the Cushing triad on</a:t>
            </a:r>
          </a:p>
          <a:p>
            <a:pPr eaLnBrk="1" hangingPunct="1">
              <a:buNone/>
            </a:pPr>
            <a:r>
              <a:rPr lang="en-US" dirty="0" smtClean="0"/>
              <a:t>presentation.  Which signs did she present with are part of the Cushing triad?</a:t>
            </a:r>
          </a:p>
          <a:p>
            <a:pPr eaLnBrk="1" hangingPunct="1">
              <a:buNone/>
            </a:pPr>
            <a:r>
              <a:rPr lang="en-US" sz="1600" dirty="0" smtClean="0">
                <a:hlinkClick r:id="rId3" action="ppaction://hlinksldjump"/>
              </a:rPr>
              <a:t>Back to case study</a:t>
            </a:r>
            <a:endParaRPr lang="en-US" sz="1600" dirty="0" smtClean="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eaLnBrk="1" hangingPunct="1"/>
            <a:r>
              <a:rPr lang="en-US" smtClean="0"/>
              <a:t>Lets Review</a:t>
            </a:r>
          </a:p>
        </p:txBody>
      </p:sp>
      <p:sp>
        <p:nvSpPr>
          <p:cNvPr id="68610" name="Content Placeholder 2"/>
          <p:cNvSpPr>
            <a:spLocks noGrp="1"/>
          </p:cNvSpPr>
          <p:nvPr>
            <p:ph idx="1"/>
          </p:nvPr>
        </p:nvSpPr>
        <p:spPr/>
        <p:txBody>
          <a:bodyPr/>
          <a:lstStyle/>
          <a:p>
            <a:pPr eaLnBrk="1" hangingPunct="1"/>
            <a:r>
              <a:rPr lang="en-US" smtClean="0"/>
              <a:t>Hemorrhagic strokes are either </a:t>
            </a:r>
            <a:r>
              <a:rPr lang="en-US" b="1" smtClean="0"/>
              <a:t>intra-axial </a:t>
            </a:r>
            <a:r>
              <a:rPr lang="en-US" smtClean="0"/>
              <a:t>or </a:t>
            </a:r>
            <a:r>
              <a:rPr lang="en-US" b="1" smtClean="0"/>
              <a:t>Extra-axial</a:t>
            </a:r>
          </a:p>
          <a:p>
            <a:pPr eaLnBrk="1" hangingPunct="1"/>
            <a:r>
              <a:rPr lang="en-US" smtClean="0"/>
              <a:t>One of the major contributing factors causing hemorrhagic strokes is hypertension</a:t>
            </a:r>
          </a:p>
          <a:p>
            <a:pPr eaLnBrk="1" hangingPunct="1"/>
            <a:r>
              <a:rPr lang="en-US" smtClean="0"/>
              <a:t>Signs and Symptoms are usually sudden onset most often seen with a severe headache</a:t>
            </a:r>
          </a:p>
          <a:p>
            <a:pPr eaLnBrk="1" hangingPunct="1"/>
            <a:r>
              <a:rPr lang="en-US" smtClean="0"/>
              <a:t>Diagnosis and Treatment are based off of location, severity and cause</a:t>
            </a:r>
          </a:p>
          <a:p>
            <a:pPr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t>Hemorrhagic Strokes</a:t>
            </a:r>
          </a:p>
        </p:txBody>
      </p:sp>
      <p:sp>
        <p:nvSpPr>
          <p:cNvPr id="19458" name="Content Placeholder 2"/>
          <p:cNvSpPr>
            <a:spLocks noGrp="1"/>
          </p:cNvSpPr>
          <p:nvPr>
            <p:ph idx="1"/>
          </p:nvPr>
        </p:nvSpPr>
        <p:spPr/>
        <p:txBody>
          <a:bodyPr/>
          <a:lstStyle/>
          <a:p>
            <a:pPr eaLnBrk="1" hangingPunct="1"/>
            <a:r>
              <a:rPr lang="en-US" dirty="0" smtClean="0"/>
              <a:t>A Hemorrhagic stroke is caused by bleeding in the brain.</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buFont typeface="Arial" charset="0"/>
              <a:buNone/>
            </a:pPr>
            <a:endParaRPr lang="en-US" sz="1400" dirty="0" smtClean="0"/>
          </a:p>
          <a:p>
            <a:pPr eaLnBrk="1" hangingPunct="1">
              <a:buFont typeface="Arial" charset="0"/>
              <a:buNone/>
            </a:pPr>
            <a:r>
              <a:rPr lang="en-US" sz="1400" dirty="0" smtClean="0"/>
              <a:t>Image used with </a:t>
            </a:r>
          </a:p>
          <a:p>
            <a:pPr eaLnBrk="1" hangingPunct="1">
              <a:buFont typeface="Arial" charset="0"/>
              <a:buNone/>
            </a:pPr>
            <a:r>
              <a:rPr lang="en-US" sz="1400" dirty="0" smtClean="0"/>
              <a:t>Permission of the </a:t>
            </a:r>
          </a:p>
          <a:p>
            <a:pPr eaLnBrk="1" hangingPunct="1">
              <a:buFont typeface="Arial" charset="0"/>
              <a:buNone/>
            </a:pPr>
            <a:r>
              <a:rPr lang="en-US" sz="1400" dirty="0" smtClean="0"/>
              <a:t>Internet Stroke Center</a:t>
            </a:r>
          </a:p>
        </p:txBody>
      </p:sp>
      <p:pic>
        <p:nvPicPr>
          <p:cNvPr id="19459" name="Picture 3" descr="brain_labeled_275w1[1].jpg"/>
          <p:cNvPicPr>
            <a:picLocks noChangeAspect="1"/>
          </p:cNvPicPr>
          <p:nvPr/>
        </p:nvPicPr>
        <p:blipFill>
          <a:blip r:embed="rId3" cstate="print"/>
          <a:srcRect/>
          <a:stretch>
            <a:fillRect/>
          </a:stretch>
        </p:blipFill>
        <p:spPr bwMode="auto">
          <a:xfrm>
            <a:off x="2209800" y="2743200"/>
            <a:ext cx="52070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pPr eaLnBrk="1" hangingPunct="1"/>
            <a:r>
              <a:rPr lang="en-US" smtClean="0"/>
              <a:t>Hemorrhagic Strokes</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None/>
              <a:defRPr/>
            </a:pPr>
            <a:r>
              <a:rPr lang="en-US" dirty="0" smtClean="0"/>
              <a:t>    After workup, Sally was diagnosed with a Subarachnoid hemorrhage from a cerebral aneurysm after MRI confirmation.  She was taken to immediate surgery for an aneurysm clipping and evacuation.  She is now recovering in the ICU and started on </a:t>
            </a:r>
            <a:r>
              <a:rPr lang="en-US" dirty="0" err="1" smtClean="0"/>
              <a:t>Nimotop</a:t>
            </a:r>
            <a:r>
              <a:rPr lang="en-US" dirty="0" smtClean="0"/>
              <a:t> to control vasospasms.  She remains weak on her right side and continues to have expressive aphasia.  She will begin an intensive rehabilitation program to regain some of her independence.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pPr eaLnBrk="1" hangingPunct="1"/>
            <a:r>
              <a:rPr lang="en-US" smtClean="0"/>
              <a:t>Literature Cited</a:t>
            </a:r>
          </a:p>
        </p:txBody>
      </p:sp>
      <p:sp>
        <p:nvSpPr>
          <p:cNvPr id="3" name="Content Placeholder 2"/>
          <p:cNvSpPr>
            <a:spLocks noGrp="1"/>
          </p:cNvSpPr>
          <p:nvPr>
            <p:ph idx="1"/>
          </p:nvPr>
        </p:nvSpPr>
        <p:spPr/>
        <p:txBody>
          <a:bodyPr rtlCol="0">
            <a:normAutofit fontScale="62500" lnSpcReduction="20000"/>
          </a:bodyPr>
          <a:lstStyle/>
          <a:p>
            <a:pPr eaLnBrk="1" fontAlgn="auto" hangingPunct="1">
              <a:spcAft>
                <a:spcPts val="0"/>
              </a:spcAft>
              <a:buFont typeface="Arial" pitchFamily="34" charset="0"/>
              <a:buChar char="•"/>
              <a:defRPr/>
            </a:pPr>
            <a:r>
              <a:rPr lang="en-US" dirty="0" smtClean="0"/>
              <a:t>American Stroke Association (2011, Jan 14). </a:t>
            </a:r>
            <a:r>
              <a:rPr lang="en-US" i="1" dirty="0" smtClean="0"/>
              <a:t>Types of Strokes: Hemorrhagic bleeds</a:t>
            </a:r>
            <a:r>
              <a:rPr lang="en-US" dirty="0" smtClean="0"/>
              <a:t>. Retrieved from </a:t>
            </a:r>
            <a:r>
              <a:rPr lang="en-US" dirty="0" smtClean="0">
                <a:hlinkClick r:id="rId3"/>
              </a:rPr>
              <a:t>http://www.strokeassociation.org/STROKEORG/AboutStroke/TypesofStroke/HemorrhagicBleeds/Hemorrhagic-Bleeds_UCM_310940_Article.jsp</a:t>
            </a:r>
            <a:r>
              <a:rPr lang="en-US" dirty="0" smtClean="0"/>
              <a:t> </a:t>
            </a:r>
          </a:p>
          <a:p>
            <a:pPr eaLnBrk="1" fontAlgn="auto" hangingPunct="1">
              <a:spcAft>
                <a:spcPts val="0"/>
              </a:spcAft>
              <a:buFont typeface="Arial" pitchFamily="34" charset="0"/>
              <a:buChar char="•"/>
              <a:defRPr/>
            </a:pPr>
            <a:r>
              <a:rPr lang="en-US" dirty="0" smtClean="0"/>
              <a:t>Continuum Health Partners Centers for Endovascular Surgery (2012). </a:t>
            </a:r>
            <a:r>
              <a:rPr lang="en-US" i="1" dirty="0" smtClean="0"/>
              <a:t>Types of Brain (Cerebral) Aneurysm</a:t>
            </a:r>
            <a:r>
              <a:rPr lang="en-US" dirty="0" smtClean="0"/>
              <a:t>. Retrieved from </a:t>
            </a:r>
            <a:r>
              <a:rPr lang="en-US" dirty="0" smtClean="0">
                <a:hlinkClick r:id="rId4"/>
              </a:rPr>
              <a:t>http://neuro.wehealny.org/endo/cond_aneurysms.asp</a:t>
            </a:r>
            <a:endParaRPr lang="en-US" dirty="0" smtClean="0"/>
          </a:p>
          <a:p>
            <a:pPr eaLnBrk="1" fontAlgn="auto" hangingPunct="1">
              <a:spcAft>
                <a:spcPts val="0"/>
              </a:spcAft>
              <a:buFont typeface="Arial" pitchFamily="34" charset="0"/>
              <a:buChar char="•"/>
              <a:defRPr/>
            </a:pPr>
            <a:r>
              <a:rPr lang="en-US" dirty="0" smtClean="0"/>
              <a:t>The Internet Stroke Center: an independent web resource for information about care and research (2012). </a:t>
            </a:r>
            <a:r>
              <a:rPr lang="en-US" i="1" dirty="0" smtClean="0"/>
              <a:t>About stroke</a:t>
            </a:r>
            <a:r>
              <a:rPr lang="en-US" dirty="0" smtClean="0"/>
              <a:t>. Retrieved from </a:t>
            </a:r>
            <a:r>
              <a:rPr lang="en-US" dirty="0" smtClean="0">
                <a:hlinkClick r:id="rId5"/>
              </a:rPr>
              <a:t>http://www.strokecenter.org/patients/about-stroke/what-is-a-stroke/</a:t>
            </a:r>
            <a:endParaRPr lang="en-US" dirty="0" smtClean="0"/>
          </a:p>
          <a:p>
            <a:pPr eaLnBrk="1" fontAlgn="auto" hangingPunct="1">
              <a:spcAft>
                <a:spcPts val="0"/>
              </a:spcAft>
              <a:buFont typeface="Arial" pitchFamily="34" charset="0"/>
              <a:buChar char="•"/>
              <a:defRPr/>
            </a:pPr>
            <a:r>
              <a:rPr lang="en-US" dirty="0" err="1" smtClean="0"/>
              <a:t>Porth</a:t>
            </a:r>
            <a:r>
              <a:rPr lang="en-US" dirty="0" smtClean="0"/>
              <a:t>, C.M. &amp; </a:t>
            </a:r>
            <a:r>
              <a:rPr lang="en-US" dirty="0" err="1" smtClean="0"/>
              <a:t>Matfin</a:t>
            </a:r>
            <a:r>
              <a:rPr lang="en-US" dirty="0" smtClean="0"/>
              <a:t>, G. (2008). </a:t>
            </a:r>
            <a:r>
              <a:rPr lang="en-US" i="1" dirty="0" err="1" smtClean="0"/>
              <a:t>Pathophysiology</a:t>
            </a:r>
            <a:r>
              <a:rPr lang="en-US" i="1" dirty="0" smtClean="0"/>
              <a:t>: Concepts of altered health. </a:t>
            </a:r>
            <a:r>
              <a:rPr lang="en-US" dirty="0" smtClean="0"/>
              <a:t>Philadelphia: Lippincott, Williams &amp; Wilkins</a:t>
            </a:r>
          </a:p>
          <a:p>
            <a:pPr eaLnBrk="1" fontAlgn="auto" hangingPunct="1">
              <a:spcAft>
                <a:spcPts val="0"/>
              </a:spcAft>
              <a:buFont typeface="Arial" pitchFamily="34" charset="0"/>
              <a:buChar char="•"/>
              <a:defRPr/>
            </a:pPr>
            <a:r>
              <a:rPr lang="en-US" dirty="0" err="1" smtClean="0"/>
              <a:t>PubMed</a:t>
            </a:r>
            <a:r>
              <a:rPr lang="en-US" dirty="0" smtClean="0"/>
              <a:t> Health (2012). </a:t>
            </a:r>
            <a:r>
              <a:rPr lang="en-US" dirty="0" err="1" smtClean="0"/>
              <a:t>Extradural</a:t>
            </a:r>
            <a:r>
              <a:rPr lang="en-US" dirty="0" smtClean="0"/>
              <a:t> hematoma. Retrieved from </a:t>
            </a:r>
            <a:r>
              <a:rPr lang="en-US" dirty="0" smtClean="0">
                <a:hlinkClick r:id="rId6"/>
              </a:rPr>
              <a:t>http://www.ncbi.nlm.nih.gov/pubmedhealth/PMH0002385/</a:t>
            </a:r>
            <a:endParaRPr lang="en-US" dirty="0" smtClean="0"/>
          </a:p>
          <a:p>
            <a:pPr eaLnBrk="1" fontAlgn="auto" hangingPunct="1">
              <a:spcAft>
                <a:spcPts val="0"/>
              </a:spcAft>
              <a:buFont typeface="Arial" pitchFamily="34" charset="0"/>
              <a:buChar char="•"/>
              <a:defRPr/>
            </a:pPr>
            <a:r>
              <a:rPr lang="en-US" dirty="0" err="1" smtClean="0"/>
              <a:t>PubMed</a:t>
            </a:r>
            <a:r>
              <a:rPr lang="en-US" dirty="0" smtClean="0"/>
              <a:t> Health (2012). Subdural hematoma. Retrieved from </a:t>
            </a:r>
            <a:r>
              <a:rPr lang="en-US" dirty="0" smtClean="0">
                <a:hlinkClick r:id="rId7"/>
              </a:rPr>
              <a:t>http://www.ncbi.nlm.nih.gov/pubmedhealth/PMH0001732/</a:t>
            </a:r>
            <a:endParaRPr lang="en-US" dirty="0" smtClean="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What you will learn about hemorrhagic Strokes</a:t>
            </a:r>
            <a:endParaRPr lang="en-US" dirty="0"/>
          </a:p>
        </p:txBody>
      </p:sp>
      <p:sp>
        <p:nvSpPr>
          <p:cNvPr id="21506" name="Content Placeholder 2"/>
          <p:cNvSpPr>
            <a:spLocks noGrp="1"/>
          </p:cNvSpPr>
          <p:nvPr>
            <p:ph idx="1"/>
          </p:nvPr>
        </p:nvSpPr>
        <p:spPr/>
        <p:txBody>
          <a:bodyPr/>
          <a:lstStyle/>
          <a:p>
            <a:pPr eaLnBrk="1" hangingPunct="1"/>
            <a:endParaRPr lang="en-US" smtClean="0"/>
          </a:p>
          <a:p>
            <a:pPr eaLnBrk="1" hangingPunct="1"/>
            <a:r>
              <a:rPr lang="en-US" smtClean="0"/>
              <a:t>Types of hemorrhagic strokes</a:t>
            </a:r>
          </a:p>
          <a:p>
            <a:pPr eaLnBrk="1" hangingPunct="1"/>
            <a:r>
              <a:rPr lang="en-US" smtClean="0"/>
              <a:t> Causes</a:t>
            </a:r>
          </a:p>
          <a:p>
            <a:pPr eaLnBrk="1" hangingPunct="1"/>
            <a:r>
              <a:rPr lang="en-US" smtClean="0"/>
              <a:t>Cerebral aneurysms</a:t>
            </a:r>
          </a:p>
          <a:p>
            <a:pPr eaLnBrk="1" hangingPunct="1"/>
            <a:r>
              <a:rPr lang="en-US" smtClean="0"/>
              <a:t>Signs and symptoms</a:t>
            </a:r>
          </a:p>
          <a:p>
            <a:pPr eaLnBrk="1" hangingPunct="1"/>
            <a:r>
              <a:rPr lang="en-US" smtClean="0"/>
              <a:t>Diagnosis </a:t>
            </a:r>
          </a:p>
          <a:p>
            <a:pPr eaLnBrk="1" hangingPunct="1"/>
            <a:r>
              <a:rPr lang="en-US" smtClean="0"/>
              <a:t>Treatment</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Types of hemorrhagic Strokes </a:t>
            </a:r>
          </a:p>
        </p:txBody>
      </p:sp>
      <p:sp>
        <p:nvSpPr>
          <p:cNvPr id="23554" name="Content Placeholder 2"/>
          <p:cNvSpPr>
            <a:spLocks noGrp="1"/>
          </p:cNvSpPr>
          <p:nvPr>
            <p:ph idx="1"/>
          </p:nvPr>
        </p:nvSpPr>
        <p:spPr>
          <a:xfrm>
            <a:off x="457200" y="1600200"/>
            <a:ext cx="8229600" cy="5105400"/>
          </a:xfrm>
        </p:spPr>
        <p:txBody>
          <a:bodyPr/>
          <a:lstStyle/>
          <a:p>
            <a:pPr eaLnBrk="1" hangingPunct="1">
              <a:buFont typeface="Arial" charset="0"/>
              <a:buNone/>
            </a:pPr>
            <a:r>
              <a:rPr lang="en-US" dirty="0" smtClean="0"/>
              <a:t>There are two types of hemorrhagic strokes</a:t>
            </a:r>
          </a:p>
          <a:p>
            <a:pPr eaLnBrk="1" hangingPunct="1">
              <a:buFont typeface="Arial" charset="0"/>
              <a:buNone/>
            </a:pPr>
            <a:r>
              <a:rPr lang="en-US" b="1" dirty="0" smtClean="0"/>
              <a:t>Intra-axial Hemorrhage </a:t>
            </a:r>
          </a:p>
          <a:p>
            <a:pPr eaLnBrk="1" hangingPunct="1">
              <a:buFont typeface="Arial" charset="0"/>
              <a:buNone/>
            </a:pPr>
            <a:r>
              <a:rPr lang="en-US" b="1" dirty="0" smtClean="0"/>
              <a:t>	</a:t>
            </a:r>
            <a:r>
              <a:rPr lang="en-US" dirty="0" smtClean="0"/>
              <a:t>Blood leaking into the brain</a:t>
            </a:r>
          </a:p>
          <a:p>
            <a:pPr lvl="1" eaLnBrk="1" hangingPunct="1">
              <a:buFont typeface="Arial" charset="0"/>
              <a:buNone/>
            </a:pPr>
            <a:endParaRPr lang="en-US" dirty="0" smtClean="0"/>
          </a:p>
          <a:p>
            <a:pPr eaLnBrk="1" hangingPunct="1">
              <a:buFont typeface="Arial" charset="0"/>
              <a:buNone/>
            </a:pPr>
            <a:r>
              <a:rPr lang="en-US" b="1" dirty="0" smtClean="0"/>
              <a:t>Extra-axial Hemorrhage</a:t>
            </a:r>
          </a:p>
          <a:p>
            <a:pPr lvl="1" eaLnBrk="1" hangingPunct="1">
              <a:buFont typeface="Arial" charset="0"/>
              <a:buNone/>
            </a:pPr>
            <a:r>
              <a:rPr lang="en-US" dirty="0" smtClean="0"/>
              <a:t>Blood leaking into the space just outside of the brain </a:t>
            </a:r>
          </a:p>
          <a:p>
            <a:pPr eaLnBrk="1" hangingPunct="1">
              <a:buFont typeface="Arial" charset="0"/>
              <a:buNone/>
            </a:pPr>
            <a:r>
              <a:rPr lang="en-US" sz="1400" dirty="0" smtClean="0"/>
              <a:t>(</a:t>
            </a:r>
            <a:r>
              <a:rPr lang="en-US" sz="1400" dirty="0" err="1" smtClean="0"/>
              <a:t>Porth</a:t>
            </a:r>
            <a:r>
              <a:rPr lang="en-US" sz="1400" dirty="0" smtClean="0"/>
              <a:t>, 2008)</a:t>
            </a:r>
          </a:p>
          <a:p>
            <a:pPr eaLnBrk="1" hangingPunct="1">
              <a:buFont typeface="Arial" charset="0"/>
              <a:buNone/>
            </a:pPr>
            <a:endParaRPr lang="en-US" sz="1400" dirty="0" smtClean="0"/>
          </a:p>
          <a:p>
            <a:pPr eaLnBrk="1" hangingPunct="1">
              <a:buNone/>
            </a:pPr>
            <a:r>
              <a:rPr lang="en-US" sz="1400" dirty="0" smtClean="0"/>
              <a:t>Images used with </a:t>
            </a:r>
          </a:p>
          <a:p>
            <a:pPr eaLnBrk="1" hangingPunct="1">
              <a:buNone/>
            </a:pPr>
            <a:r>
              <a:rPr lang="en-US" sz="1400" dirty="0" smtClean="0"/>
              <a:t>Permission of the </a:t>
            </a:r>
          </a:p>
          <a:p>
            <a:pPr eaLnBrk="1" hangingPunct="1">
              <a:buNone/>
            </a:pPr>
            <a:r>
              <a:rPr lang="en-US" sz="1400" dirty="0" smtClean="0"/>
              <a:t>Internet Stroke Center</a:t>
            </a:r>
          </a:p>
          <a:p>
            <a:pPr eaLnBrk="1" hangingPunct="1">
              <a:buFont typeface="Arial" charset="0"/>
              <a:buNone/>
            </a:pPr>
            <a:endParaRPr lang="en-US" sz="1400" dirty="0" smtClean="0"/>
          </a:p>
        </p:txBody>
      </p:sp>
      <p:pic>
        <p:nvPicPr>
          <p:cNvPr id="23555" name="Picture 3" descr="intracerebral_hemorrhage_coronal_edema_700w[1].jpg"/>
          <p:cNvPicPr>
            <a:picLocks noChangeAspect="1"/>
          </p:cNvPicPr>
          <p:nvPr/>
        </p:nvPicPr>
        <p:blipFill>
          <a:blip r:embed="rId3" cstate="print"/>
          <a:srcRect/>
          <a:stretch>
            <a:fillRect/>
          </a:stretch>
        </p:blipFill>
        <p:spPr bwMode="auto">
          <a:xfrm>
            <a:off x="7086600" y="2209800"/>
            <a:ext cx="1606550" cy="2182813"/>
          </a:xfrm>
          <a:prstGeom prst="rect">
            <a:avLst/>
          </a:prstGeom>
          <a:noFill/>
          <a:ln w="9525">
            <a:noFill/>
            <a:miter lim="800000"/>
            <a:headEnd/>
            <a:tailEnd/>
          </a:ln>
        </p:spPr>
      </p:pic>
      <p:pic>
        <p:nvPicPr>
          <p:cNvPr id="23556" name="Picture 4" descr="subarachnoid_hemorrhage_coronal_berry_250w[1].jpg"/>
          <p:cNvPicPr>
            <a:picLocks noChangeAspect="1"/>
          </p:cNvPicPr>
          <p:nvPr/>
        </p:nvPicPr>
        <p:blipFill>
          <a:blip r:embed="rId4" cstate="print"/>
          <a:srcRect/>
          <a:stretch>
            <a:fillRect/>
          </a:stretch>
        </p:blipFill>
        <p:spPr bwMode="auto">
          <a:xfrm>
            <a:off x="4191000" y="4941888"/>
            <a:ext cx="1619250" cy="1916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mtClean="0"/>
              <a:t>Intra-axial Hemorrhages</a:t>
            </a:r>
          </a:p>
        </p:txBody>
      </p:sp>
      <p:sp>
        <p:nvSpPr>
          <p:cNvPr id="3" name="Content Placeholder 2"/>
          <p:cNvSpPr>
            <a:spLocks noGrp="1"/>
          </p:cNvSpPr>
          <p:nvPr>
            <p:ph idx="1"/>
          </p:nvPr>
        </p:nvSpPr>
        <p:spPr>
          <a:xfrm>
            <a:off x="457200" y="1600200"/>
            <a:ext cx="8229600" cy="4876800"/>
          </a:xfrm>
        </p:spPr>
        <p:txBody>
          <a:bodyPr rtlCol="0">
            <a:normAutofit fontScale="85000" lnSpcReduction="20000"/>
          </a:bodyPr>
          <a:lstStyle/>
          <a:p>
            <a:pPr eaLnBrk="1" fontAlgn="auto" hangingPunct="1">
              <a:spcAft>
                <a:spcPts val="0"/>
              </a:spcAft>
              <a:buFont typeface="Arial" pitchFamily="34" charset="0"/>
              <a:buChar char="•"/>
              <a:defRPr/>
            </a:pPr>
            <a:r>
              <a:rPr lang="en-US" dirty="0" err="1" smtClean="0"/>
              <a:t>Intraparenchymal</a:t>
            </a:r>
            <a:r>
              <a:rPr lang="en-US" dirty="0" smtClean="0"/>
              <a:t> or </a:t>
            </a:r>
            <a:r>
              <a:rPr lang="en-US" dirty="0" err="1" smtClean="0"/>
              <a:t>intracerebral</a:t>
            </a:r>
            <a:r>
              <a:rPr lang="en-US" dirty="0" smtClean="0"/>
              <a:t> </a:t>
            </a:r>
          </a:p>
          <a:p>
            <a:pPr eaLnBrk="1" fontAlgn="auto" hangingPunct="1">
              <a:spcAft>
                <a:spcPts val="0"/>
              </a:spcAft>
              <a:buFont typeface="Arial" pitchFamily="34" charset="0"/>
              <a:buChar char="•"/>
              <a:defRPr/>
            </a:pPr>
            <a:r>
              <a:rPr lang="en-US" dirty="0" smtClean="0"/>
              <a:t>Most frequent fatal stroke.</a:t>
            </a:r>
          </a:p>
          <a:p>
            <a:pPr eaLnBrk="1" fontAlgn="auto" hangingPunct="1">
              <a:spcAft>
                <a:spcPts val="0"/>
              </a:spcAft>
              <a:buFont typeface="Arial" pitchFamily="34" charset="0"/>
              <a:buChar char="•"/>
              <a:defRPr/>
            </a:pPr>
            <a:r>
              <a:rPr lang="en-US" dirty="0" smtClean="0"/>
              <a:t>Occurs when a damaged blood vessel in the brain bursts, causing blood to leak into the brain. </a:t>
            </a:r>
          </a:p>
          <a:p>
            <a:pPr eaLnBrk="1" fontAlgn="auto" hangingPunct="1">
              <a:spcAft>
                <a:spcPts val="0"/>
              </a:spcAft>
              <a:buFont typeface="Arial" pitchFamily="34" charset="0"/>
              <a:buChar char="•"/>
              <a:defRPr/>
            </a:pPr>
            <a:r>
              <a:rPr lang="en-US" dirty="0" smtClean="0"/>
              <a:t>The increase in blood, causes </a:t>
            </a:r>
          </a:p>
          <a:p>
            <a:pPr eaLnBrk="1" fontAlgn="auto" hangingPunct="1">
              <a:spcAft>
                <a:spcPts val="0"/>
              </a:spcAft>
              <a:buNone/>
              <a:defRPr/>
            </a:pPr>
            <a:r>
              <a:rPr lang="en-US" dirty="0" smtClean="0"/>
              <a:t>     pressure which damages the brain cells </a:t>
            </a:r>
          </a:p>
          <a:p>
            <a:pPr eaLnBrk="1" fontAlgn="auto" hangingPunct="1">
              <a:spcAft>
                <a:spcPts val="0"/>
              </a:spcAft>
              <a:buNone/>
              <a:defRPr/>
            </a:pPr>
            <a:r>
              <a:rPr lang="en-US" dirty="0" smtClean="0"/>
              <a:t>     and can cause death.</a:t>
            </a:r>
          </a:p>
          <a:p>
            <a:pPr eaLnBrk="1" fontAlgn="auto" hangingPunct="1">
              <a:spcAft>
                <a:spcPts val="0"/>
              </a:spcAft>
              <a:buFont typeface="Arial" pitchFamily="34" charset="0"/>
              <a:buChar char="•"/>
              <a:defRPr/>
            </a:pPr>
            <a:r>
              <a:rPr lang="en-US" dirty="0" smtClean="0"/>
              <a:t>Usually occurs in the basal ganglia,                                           cerebellum, brain stem or                                                           cortex.</a:t>
            </a:r>
          </a:p>
          <a:p>
            <a:pPr eaLnBrk="1" fontAlgn="auto" hangingPunct="1">
              <a:spcAft>
                <a:spcPts val="0"/>
              </a:spcAft>
              <a:buFont typeface="Arial" pitchFamily="34" charset="0"/>
              <a:buNone/>
              <a:defRPr/>
            </a:pPr>
            <a:r>
              <a:rPr lang="en-US" sz="1400" dirty="0" smtClean="0"/>
              <a:t>(</a:t>
            </a:r>
            <a:r>
              <a:rPr lang="en-US" sz="1400" dirty="0" err="1" smtClean="0"/>
              <a:t>Porth</a:t>
            </a:r>
            <a:r>
              <a:rPr lang="en-US" sz="1400" dirty="0" smtClean="0"/>
              <a:t>, 2008 and Internet Stroke Center, 2012)</a:t>
            </a:r>
          </a:p>
          <a:p>
            <a:pPr eaLnBrk="1" hangingPunct="1">
              <a:buNone/>
            </a:pPr>
            <a:endParaRPr lang="en-US" sz="1400" dirty="0" smtClean="0"/>
          </a:p>
          <a:p>
            <a:pPr eaLnBrk="1" hangingPunct="1">
              <a:buNone/>
            </a:pPr>
            <a:r>
              <a:rPr lang="en-US" sz="1400" dirty="0" smtClean="0"/>
              <a:t>Image used with </a:t>
            </a:r>
          </a:p>
          <a:p>
            <a:pPr eaLnBrk="1" hangingPunct="1">
              <a:buNone/>
            </a:pPr>
            <a:r>
              <a:rPr lang="en-US" sz="1400" dirty="0" smtClean="0"/>
              <a:t>Permission of the </a:t>
            </a:r>
          </a:p>
          <a:p>
            <a:pPr eaLnBrk="1" hangingPunct="1">
              <a:buNone/>
            </a:pPr>
            <a:r>
              <a:rPr lang="en-US" sz="1400" dirty="0" smtClean="0"/>
              <a:t>Internet Stroke Center</a:t>
            </a:r>
          </a:p>
          <a:p>
            <a:pPr eaLnBrk="1" fontAlgn="auto" hangingPunct="1">
              <a:spcAft>
                <a:spcPts val="0"/>
              </a:spcAft>
              <a:buFont typeface="Arial" pitchFamily="34" charset="0"/>
              <a:buNone/>
              <a:defRPr/>
            </a:pPr>
            <a:endParaRPr lang="en-US" sz="1400" dirty="0" smtClean="0"/>
          </a:p>
          <a:p>
            <a:pPr eaLnBrk="1" fontAlgn="auto" hangingPunct="1">
              <a:spcAft>
                <a:spcPts val="0"/>
              </a:spcAft>
              <a:buFont typeface="Arial" pitchFamily="34" charset="0"/>
              <a:buChar char="•"/>
              <a:defRPr/>
            </a:pPr>
            <a:endParaRPr lang="en-US" dirty="0"/>
          </a:p>
        </p:txBody>
      </p:sp>
      <p:pic>
        <p:nvPicPr>
          <p:cNvPr id="25603" name="Picture 2"/>
          <p:cNvPicPr>
            <a:picLocks noChangeAspect="1" noChangeArrowheads="1"/>
          </p:cNvPicPr>
          <p:nvPr/>
        </p:nvPicPr>
        <p:blipFill>
          <a:blip r:embed="rId3" cstate="print"/>
          <a:srcRect/>
          <a:stretch>
            <a:fillRect/>
          </a:stretch>
        </p:blipFill>
        <p:spPr bwMode="auto">
          <a:xfrm>
            <a:off x="6705600" y="3352800"/>
            <a:ext cx="2228850" cy="303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Intra-axial Hemorrhage Causes </a:t>
            </a:r>
          </a:p>
        </p:txBody>
      </p:sp>
      <p:sp>
        <p:nvSpPr>
          <p:cNvPr id="3" name="Content Placeholder 2"/>
          <p:cNvSpPr>
            <a:spLocks noGrp="1"/>
          </p:cNvSpPr>
          <p:nvPr>
            <p:ph idx="1"/>
          </p:nvPr>
        </p:nvSpPr>
        <p:spPr>
          <a:xfrm>
            <a:off x="457200" y="1600200"/>
            <a:ext cx="8229600" cy="4648200"/>
          </a:xfrm>
        </p:spPr>
        <p:txBody>
          <a:bodyPr rtlCol="0">
            <a:normAutofit lnSpcReduction="10000"/>
          </a:bodyPr>
          <a:lstStyle/>
          <a:p>
            <a:pPr eaLnBrk="1" fontAlgn="auto" hangingPunct="1">
              <a:spcAft>
                <a:spcPts val="0"/>
              </a:spcAft>
              <a:buFont typeface="Arial" pitchFamily="34" charset="0"/>
              <a:buChar char="•"/>
              <a:defRPr/>
            </a:pPr>
            <a:r>
              <a:rPr lang="en-US" dirty="0" smtClean="0"/>
              <a:t>Most common cause is </a:t>
            </a:r>
            <a:r>
              <a:rPr lang="en-US" b="1" dirty="0" smtClean="0"/>
              <a:t>Hypertension </a:t>
            </a:r>
          </a:p>
          <a:p>
            <a:pPr eaLnBrk="1" fontAlgn="auto" hangingPunct="1">
              <a:spcAft>
                <a:spcPts val="0"/>
              </a:spcAft>
              <a:buFont typeface="Arial" pitchFamily="34" charset="0"/>
              <a:buChar char="•"/>
              <a:defRPr/>
            </a:pPr>
            <a:r>
              <a:rPr lang="en-US" dirty="0" smtClean="0"/>
              <a:t>Advancing age</a:t>
            </a:r>
          </a:p>
          <a:p>
            <a:pPr eaLnBrk="1" fontAlgn="auto" hangingPunct="1">
              <a:spcAft>
                <a:spcPts val="0"/>
              </a:spcAft>
              <a:buFont typeface="Arial" pitchFamily="34" charset="0"/>
              <a:buChar char="•"/>
              <a:defRPr/>
            </a:pPr>
            <a:r>
              <a:rPr lang="en-US" dirty="0" smtClean="0"/>
              <a:t>Trauma</a:t>
            </a:r>
          </a:p>
          <a:p>
            <a:pPr eaLnBrk="1" fontAlgn="auto" hangingPunct="1">
              <a:spcAft>
                <a:spcPts val="0"/>
              </a:spcAft>
              <a:buFont typeface="Arial" pitchFamily="34" charset="0"/>
              <a:buChar char="•"/>
              <a:defRPr/>
            </a:pPr>
            <a:r>
              <a:rPr lang="en-US" dirty="0" smtClean="0"/>
              <a:t>Erosion of vessels by tumors</a:t>
            </a:r>
          </a:p>
          <a:p>
            <a:pPr eaLnBrk="1" fontAlgn="auto" hangingPunct="1">
              <a:spcAft>
                <a:spcPts val="0"/>
              </a:spcAft>
              <a:buFont typeface="Arial" pitchFamily="34" charset="0"/>
              <a:buChar char="•"/>
              <a:defRPr/>
            </a:pPr>
            <a:r>
              <a:rPr lang="en-US" dirty="0" err="1" smtClean="0"/>
              <a:t>Arteriovenous</a:t>
            </a:r>
            <a:r>
              <a:rPr lang="en-US" dirty="0" smtClean="0"/>
              <a:t> malformations</a:t>
            </a:r>
          </a:p>
          <a:p>
            <a:pPr eaLnBrk="1" fontAlgn="auto" hangingPunct="1">
              <a:spcAft>
                <a:spcPts val="0"/>
              </a:spcAft>
              <a:buFont typeface="Arial" pitchFamily="34" charset="0"/>
              <a:buChar char="•"/>
              <a:defRPr/>
            </a:pPr>
            <a:r>
              <a:rPr lang="en-US" dirty="0" smtClean="0"/>
              <a:t>Blood coagulation disorders </a:t>
            </a:r>
          </a:p>
          <a:p>
            <a:pPr eaLnBrk="1" fontAlgn="auto" hangingPunct="1">
              <a:spcAft>
                <a:spcPts val="0"/>
              </a:spcAft>
              <a:buFont typeface="Arial" pitchFamily="34" charset="0"/>
              <a:buChar char="•"/>
              <a:defRPr/>
            </a:pPr>
            <a:r>
              <a:rPr lang="en-US" dirty="0" smtClean="0"/>
              <a:t>Infections</a:t>
            </a:r>
          </a:p>
          <a:p>
            <a:pPr eaLnBrk="1" fontAlgn="auto" hangingPunct="1">
              <a:spcAft>
                <a:spcPts val="0"/>
              </a:spcAft>
              <a:buFont typeface="Arial" pitchFamily="34" charset="0"/>
              <a:buChar char="•"/>
              <a:defRPr/>
            </a:pPr>
            <a:r>
              <a:rPr lang="en-US" dirty="0" smtClean="0"/>
              <a:t>Drugs</a:t>
            </a:r>
          </a:p>
          <a:p>
            <a:pPr eaLnBrk="1" fontAlgn="auto" hangingPunct="1">
              <a:spcAft>
                <a:spcPts val="0"/>
              </a:spcAft>
              <a:buNone/>
              <a:defRPr/>
            </a:pPr>
            <a:r>
              <a:rPr lang="en-US" sz="1600" dirty="0" smtClean="0"/>
              <a:t>Photo from </a:t>
            </a:r>
            <a:r>
              <a:rPr lang="en-US" sz="1600" dirty="0" err="1" smtClean="0"/>
              <a:t>google</a:t>
            </a:r>
            <a:r>
              <a:rPr lang="en-US" sz="1600" dirty="0" smtClean="0"/>
              <a:t> images</a:t>
            </a:r>
            <a:endParaRPr lang="en-US" sz="1600" dirty="0"/>
          </a:p>
        </p:txBody>
      </p:sp>
      <p:pic>
        <p:nvPicPr>
          <p:cNvPr id="27651" name="Picture 3" descr="images[9].jpg"/>
          <p:cNvPicPr>
            <a:picLocks noChangeAspect="1"/>
          </p:cNvPicPr>
          <p:nvPr/>
        </p:nvPicPr>
        <p:blipFill>
          <a:blip r:embed="rId3" cstate="print"/>
          <a:srcRect/>
          <a:stretch>
            <a:fillRect/>
          </a:stretch>
        </p:blipFill>
        <p:spPr bwMode="auto">
          <a:xfrm>
            <a:off x="5943600" y="4343400"/>
            <a:ext cx="2581275" cy="1771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dirty="0" smtClean="0"/>
              <a:t>Quick Question 1</a:t>
            </a:r>
          </a:p>
        </p:txBody>
      </p:sp>
      <p:sp>
        <p:nvSpPr>
          <p:cNvPr id="5" name="Rectangle 4"/>
          <p:cNvSpPr/>
          <p:nvPr/>
        </p:nvSpPr>
        <p:spPr>
          <a:xfrm>
            <a:off x="5334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t>Hyperventilation </a:t>
            </a:r>
          </a:p>
          <a:p>
            <a:pPr algn="ctr" fontAlgn="auto">
              <a:spcBef>
                <a:spcPts val="0"/>
              </a:spcBef>
              <a:spcAft>
                <a:spcPts val="0"/>
              </a:spcAft>
              <a:defRPr/>
            </a:pPr>
            <a:endParaRPr lang="en-US" sz="2400" dirty="0"/>
          </a:p>
          <a:p>
            <a:pPr algn="ctr" fontAlgn="auto">
              <a:spcBef>
                <a:spcPts val="0"/>
              </a:spcBef>
              <a:spcAft>
                <a:spcPts val="0"/>
              </a:spcAft>
              <a:defRPr/>
            </a:pPr>
            <a:r>
              <a:rPr lang="en-US" sz="2000" dirty="0"/>
              <a:t>No, this is not a common cause</a:t>
            </a:r>
          </a:p>
        </p:txBody>
      </p:sp>
      <p:sp>
        <p:nvSpPr>
          <p:cNvPr id="6" name="Rectangle 5"/>
          <p:cNvSpPr/>
          <p:nvPr/>
        </p:nvSpPr>
        <p:spPr>
          <a:xfrm>
            <a:off x="32766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t>Hypertension</a:t>
            </a:r>
          </a:p>
          <a:p>
            <a:pPr algn="ctr" fontAlgn="auto">
              <a:spcBef>
                <a:spcPts val="0"/>
              </a:spcBef>
              <a:spcAft>
                <a:spcPts val="0"/>
              </a:spcAft>
              <a:defRPr/>
            </a:pPr>
            <a:endParaRPr lang="en-US" sz="2400" dirty="0"/>
          </a:p>
          <a:p>
            <a:pPr algn="ctr" fontAlgn="auto">
              <a:spcBef>
                <a:spcPts val="0"/>
              </a:spcBef>
              <a:spcAft>
                <a:spcPts val="0"/>
              </a:spcAft>
              <a:defRPr/>
            </a:pPr>
            <a:r>
              <a:rPr lang="en-US" sz="2000" dirty="0"/>
              <a:t>Yes! This is a common cause </a:t>
            </a:r>
          </a:p>
        </p:txBody>
      </p:sp>
      <p:sp>
        <p:nvSpPr>
          <p:cNvPr id="7" name="Rectangle 6"/>
          <p:cNvSpPr/>
          <p:nvPr/>
        </p:nvSpPr>
        <p:spPr>
          <a:xfrm>
            <a:off x="6019800" y="4724400"/>
            <a:ext cx="2514600" cy="1524000"/>
          </a:xfrm>
          <a:prstGeom prst="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t>Fever</a:t>
            </a:r>
          </a:p>
          <a:p>
            <a:pPr algn="ctr" fontAlgn="auto">
              <a:spcBef>
                <a:spcPts val="0"/>
              </a:spcBef>
              <a:spcAft>
                <a:spcPts val="0"/>
              </a:spcAft>
              <a:defRPr/>
            </a:pPr>
            <a:endParaRPr lang="en-US" sz="2400" dirty="0"/>
          </a:p>
          <a:p>
            <a:pPr algn="ctr" fontAlgn="auto">
              <a:spcBef>
                <a:spcPts val="0"/>
              </a:spcBef>
              <a:spcAft>
                <a:spcPts val="0"/>
              </a:spcAft>
              <a:defRPr/>
            </a:pPr>
            <a:r>
              <a:rPr lang="en-US" sz="2000" dirty="0"/>
              <a:t>No, this is not a common cause </a:t>
            </a:r>
          </a:p>
        </p:txBody>
      </p:sp>
      <p:sp>
        <p:nvSpPr>
          <p:cNvPr id="29701" name="Content Placeholder 2"/>
          <p:cNvSpPr>
            <a:spLocks noGrp="1"/>
          </p:cNvSpPr>
          <p:nvPr>
            <p:ph idx="1"/>
          </p:nvPr>
        </p:nvSpPr>
        <p:spPr>
          <a:xfrm>
            <a:off x="457200" y="1600200"/>
            <a:ext cx="8229600" cy="2819400"/>
          </a:xfrm>
        </p:spPr>
        <p:txBody>
          <a:bodyPr/>
          <a:lstStyle/>
          <a:p>
            <a:pPr eaLnBrk="1" hangingPunct="1">
              <a:buFont typeface="Arial" charset="0"/>
              <a:buNone/>
            </a:pPr>
            <a:r>
              <a:rPr lang="en-US" dirty="0" smtClean="0"/>
              <a:t>    When Sally came into the ER, what significant sign did she have that could lead you to believe that she has a </a:t>
            </a:r>
            <a:r>
              <a:rPr lang="en-US" dirty="0" err="1" smtClean="0"/>
              <a:t>Intracerebral</a:t>
            </a:r>
            <a:r>
              <a:rPr lang="en-US" dirty="0" smtClean="0"/>
              <a:t> hemorrhage?</a:t>
            </a:r>
          </a:p>
          <a:p>
            <a:pPr eaLnBrk="1" hangingPunct="1">
              <a:buFont typeface="Arial" charset="0"/>
              <a:buNone/>
            </a:pPr>
            <a:endParaRPr lang="en-US" sz="1800" dirty="0" smtClean="0"/>
          </a:p>
          <a:p>
            <a:pPr eaLnBrk="1" hangingPunct="1">
              <a:buFont typeface="Arial" charset="0"/>
              <a:buNone/>
            </a:pPr>
            <a:r>
              <a:rPr lang="en-US" sz="1800" dirty="0" smtClean="0">
                <a:hlinkClick r:id="rId3" action="ppaction://hlinksldjump"/>
              </a:rPr>
              <a:t>Back to case study</a:t>
            </a:r>
            <a:endParaRPr lang="en-US" sz="2400" dirty="0" smtClean="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Signs and Symptoms of Intra-axial Hemorrhage strokes</a:t>
            </a:r>
            <a:endParaRPr lang="en-US" dirty="0"/>
          </a:p>
        </p:txBody>
      </p:sp>
      <p:sp>
        <p:nvSpPr>
          <p:cNvPr id="31746" name="Content Placeholder 2"/>
          <p:cNvSpPr>
            <a:spLocks noGrp="1"/>
          </p:cNvSpPr>
          <p:nvPr>
            <p:ph idx="1"/>
          </p:nvPr>
        </p:nvSpPr>
        <p:spPr>
          <a:xfrm>
            <a:off x="457200" y="1600200"/>
            <a:ext cx="8229600" cy="5105400"/>
          </a:xfrm>
        </p:spPr>
        <p:txBody>
          <a:bodyPr/>
          <a:lstStyle/>
          <a:p>
            <a:pPr eaLnBrk="1" hangingPunct="1">
              <a:lnSpc>
                <a:spcPct val="80000"/>
              </a:lnSpc>
            </a:pPr>
            <a:r>
              <a:rPr lang="en-US" sz="2200" dirty="0" smtClean="0"/>
              <a:t>Much the same as ischemic stokes</a:t>
            </a:r>
          </a:p>
          <a:p>
            <a:pPr lvl="1" eaLnBrk="1" hangingPunct="1">
              <a:lnSpc>
                <a:spcPct val="80000"/>
              </a:lnSpc>
            </a:pPr>
            <a:r>
              <a:rPr lang="en-US" sz="2000" dirty="0" smtClean="0"/>
              <a:t>Sudden onset, focal and usually one-sided. Determined by the cerebral artery that is affected.</a:t>
            </a:r>
          </a:p>
          <a:p>
            <a:pPr lvl="1" eaLnBrk="1" hangingPunct="1">
              <a:lnSpc>
                <a:spcPct val="80000"/>
              </a:lnSpc>
            </a:pPr>
            <a:r>
              <a:rPr lang="en-US" sz="2000" dirty="0" smtClean="0"/>
              <a:t>Severe Headache.</a:t>
            </a:r>
          </a:p>
          <a:p>
            <a:pPr lvl="1" eaLnBrk="1" hangingPunct="1">
              <a:lnSpc>
                <a:spcPct val="80000"/>
              </a:lnSpc>
            </a:pPr>
            <a:r>
              <a:rPr lang="en-US" sz="2000" dirty="0" smtClean="0"/>
              <a:t>Sudden numbness or weakness of one side of the face and/or extremities.</a:t>
            </a:r>
          </a:p>
          <a:p>
            <a:pPr lvl="1" eaLnBrk="1" hangingPunct="1">
              <a:lnSpc>
                <a:spcPct val="80000"/>
              </a:lnSpc>
            </a:pPr>
            <a:r>
              <a:rPr lang="en-US" sz="2000" dirty="0" smtClean="0"/>
              <a:t>Sudden </a:t>
            </a:r>
            <a:r>
              <a:rPr lang="en-US" sz="2000" b="1" dirty="0" err="1" smtClean="0">
                <a:solidFill>
                  <a:schemeClr val="bg2"/>
                </a:solidFill>
                <a:hlinkClick r:id="rId3" action="ppaction://hlinksldjump" tooltip="is a disorder of speech, imperfect articulation of speech sounds or change in voice pitch or quality"/>
              </a:rPr>
              <a:t>dysarthia</a:t>
            </a:r>
            <a:endParaRPr lang="en-US" sz="2000" dirty="0" smtClean="0">
              <a:solidFill>
                <a:schemeClr val="bg2"/>
              </a:solidFill>
            </a:endParaRPr>
          </a:p>
          <a:p>
            <a:pPr lvl="1" eaLnBrk="1" hangingPunct="1">
              <a:lnSpc>
                <a:spcPct val="80000"/>
              </a:lnSpc>
            </a:pPr>
            <a:r>
              <a:rPr lang="en-US" sz="2000" dirty="0" smtClean="0"/>
              <a:t>Sudden </a:t>
            </a:r>
            <a:r>
              <a:rPr lang="en-US" sz="2000" b="1" dirty="0" smtClean="0">
                <a:hlinkClick r:id="rId3" action="ppaction://hlinksldjump" tooltip="is the inability to comprehend or express language"/>
              </a:rPr>
              <a:t>aphasia</a:t>
            </a:r>
            <a:endParaRPr lang="en-US" sz="2000" b="1" dirty="0" smtClean="0"/>
          </a:p>
          <a:p>
            <a:pPr lvl="2" eaLnBrk="1" hangingPunct="1">
              <a:lnSpc>
                <a:spcPct val="80000"/>
              </a:lnSpc>
            </a:pPr>
            <a:r>
              <a:rPr lang="en-US" sz="1600" b="1" dirty="0" smtClean="0">
                <a:hlinkClick r:id="rId3" action="ppaction://hlinksldjump" tooltip="can not understand language"/>
              </a:rPr>
              <a:t>Receptive</a:t>
            </a:r>
            <a:endParaRPr lang="en-US" sz="1600" b="1" dirty="0" smtClean="0"/>
          </a:p>
          <a:p>
            <a:pPr lvl="2" eaLnBrk="1" hangingPunct="1">
              <a:lnSpc>
                <a:spcPct val="80000"/>
              </a:lnSpc>
            </a:pPr>
            <a:r>
              <a:rPr lang="en-US" sz="1600" b="1" dirty="0" smtClean="0">
                <a:hlinkClick r:id="rId3" action="ppaction://hlinksldjump" tooltip="unable to express language"/>
              </a:rPr>
              <a:t>Expressive</a:t>
            </a:r>
            <a:endParaRPr lang="en-US" sz="1600" b="1" dirty="0" smtClean="0"/>
          </a:p>
          <a:p>
            <a:pPr lvl="2" eaLnBrk="1" hangingPunct="1">
              <a:lnSpc>
                <a:spcPct val="80000"/>
              </a:lnSpc>
            </a:pPr>
            <a:r>
              <a:rPr lang="en-US" sz="1600" b="1" dirty="0" smtClean="0">
                <a:hlinkClick r:id="rId3" action="ppaction://hlinksldjump" tooltip="combination of receptive and expressive aphasia"/>
              </a:rPr>
              <a:t>Global</a:t>
            </a:r>
            <a:endParaRPr lang="en-US" sz="1600" dirty="0" smtClean="0"/>
          </a:p>
          <a:p>
            <a:pPr lvl="1" eaLnBrk="1" hangingPunct="1">
              <a:lnSpc>
                <a:spcPct val="80000"/>
              </a:lnSpc>
              <a:buFont typeface="Arial" charset="0"/>
              <a:buNone/>
            </a:pPr>
            <a:r>
              <a:rPr lang="en-US" sz="2000" dirty="0" smtClean="0"/>
              <a:t>      </a:t>
            </a:r>
          </a:p>
          <a:p>
            <a:pPr lvl="1" eaLnBrk="1" hangingPunct="1">
              <a:lnSpc>
                <a:spcPct val="80000"/>
              </a:lnSpc>
            </a:pPr>
            <a:r>
              <a:rPr lang="en-US" sz="2000" dirty="0" smtClean="0"/>
              <a:t>Sudden visual changes.</a:t>
            </a:r>
          </a:p>
          <a:p>
            <a:pPr lvl="1" eaLnBrk="1" hangingPunct="1">
              <a:lnSpc>
                <a:spcPct val="80000"/>
              </a:lnSpc>
            </a:pPr>
            <a:r>
              <a:rPr lang="en-US" sz="2000" dirty="0" smtClean="0"/>
              <a:t>Sudden </a:t>
            </a:r>
            <a:r>
              <a:rPr lang="en-US" sz="2000" dirty="0" smtClean="0"/>
              <a:t>trouble walking or loss of coordination. </a:t>
            </a:r>
          </a:p>
          <a:p>
            <a:pPr lvl="1" eaLnBrk="1" hangingPunct="1">
              <a:lnSpc>
                <a:spcPct val="80000"/>
              </a:lnSpc>
              <a:buFont typeface="Arial" charset="0"/>
              <a:buNone/>
            </a:pPr>
            <a:r>
              <a:rPr lang="en-US" sz="1600" dirty="0" smtClean="0"/>
              <a:t>       (</a:t>
            </a:r>
            <a:r>
              <a:rPr lang="en-US" sz="1600" dirty="0" err="1" smtClean="0"/>
              <a:t>Porth</a:t>
            </a:r>
            <a:r>
              <a:rPr lang="en-US" sz="1600" dirty="0" smtClean="0"/>
              <a:t>, 2008)                  </a:t>
            </a:r>
          </a:p>
          <a:p>
            <a:pPr lvl="1" eaLnBrk="1" hangingPunct="1">
              <a:lnSpc>
                <a:spcPct val="80000"/>
              </a:lnSpc>
              <a:buFont typeface="Arial" charset="0"/>
              <a:buNone/>
            </a:pPr>
            <a:r>
              <a:rPr lang="en-US" sz="1600" dirty="0" smtClean="0"/>
              <a:t>                                                          Photo by: The Internet Stroke Center’s</a:t>
            </a:r>
          </a:p>
          <a:p>
            <a:pPr lvl="1" eaLnBrk="1" hangingPunct="1">
              <a:lnSpc>
                <a:spcPct val="80000"/>
              </a:lnSpc>
              <a:buFont typeface="Arial" charset="0"/>
              <a:buNone/>
            </a:pPr>
            <a:r>
              <a:rPr lang="en-US" sz="1600" dirty="0" smtClean="0"/>
              <a:t>                                                          permission</a:t>
            </a:r>
          </a:p>
          <a:p>
            <a:pPr lvl="1" eaLnBrk="1" hangingPunct="1">
              <a:lnSpc>
                <a:spcPct val="80000"/>
              </a:lnSpc>
              <a:buFont typeface="Arial" charset="0"/>
              <a:buNone/>
            </a:pPr>
            <a:endParaRPr lang="en-US" sz="2000" dirty="0" smtClean="0"/>
          </a:p>
          <a:p>
            <a:pPr eaLnBrk="1" hangingPunct="1">
              <a:lnSpc>
                <a:spcPct val="80000"/>
              </a:lnSpc>
            </a:pPr>
            <a:endParaRPr lang="en-US" sz="2200" dirty="0" smtClean="0"/>
          </a:p>
        </p:txBody>
      </p:sp>
      <p:pic>
        <p:nvPicPr>
          <p:cNvPr id="31747" name="Picture 3" descr="intracerebral_th[1].jpg"/>
          <p:cNvPicPr>
            <a:picLocks noChangeAspect="1"/>
          </p:cNvPicPr>
          <p:nvPr/>
        </p:nvPicPr>
        <p:blipFill>
          <a:blip r:embed="rId4" cstate="print"/>
          <a:srcRect/>
          <a:stretch>
            <a:fillRect/>
          </a:stretch>
        </p:blipFill>
        <p:spPr bwMode="auto">
          <a:xfrm>
            <a:off x="6934200" y="4724400"/>
            <a:ext cx="1714500" cy="171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1722</Words>
  <Application>Microsoft Office PowerPoint</Application>
  <PresentationFormat>On-screen Show (4:3)</PresentationFormat>
  <Paragraphs>300</Paragraphs>
  <Slides>31</Slides>
  <Notes>30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Ten Minutes About: Hemorrhagic Strokes</vt:lpstr>
      <vt:lpstr>Hemorrhagic Strokes</vt:lpstr>
      <vt:lpstr>Hemorrhagic Strokes</vt:lpstr>
      <vt:lpstr>What you will learn about hemorrhagic Strokes</vt:lpstr>
      <vt:lpstr>Types of hemorrhagic Strokes </vt:lpstr>
      <vt:lpstr>Intra-axial Hemorrhages</vt:lpstr>
      <vt:lpstr>Intra-axial Hemorrhage Causes </vt:lpstr>
      <vt:lpstr>Quick Question 1</vt:lpstr>
      <vt:lpstr>Signs and Symptoms of Intra-axial Hemorrhage strokes</vt:lpstr>
      <vt:lpstr>Question 2</vt:lpstr>
      <vt:lpstr>Diagnosis and Treatment of Intra-axial Hemorrhage </vt:lpstr>
      <vt:lpstr>Question 3</vt:lpstr>
      <vt:lpstr>Extra-axial Hemorrhages</vt:lpstr>
      <vt:lpstr>Epidural Hematoma</vt:lpstr>
      <vt:lpstr>Subdural Hematoma</vt:lpstr>
      <vt:lpstr>Signs and symptoms of Epidural or Subdural hematomas</vt:lpstr>
      <vt:lpstr>Subarachnoid Hemorrhage</vt:lpstr>
      <vt:lpstr>Subarachnoid Causes</vt:lpstr>
      <vt:lpstr>Question 4</vt:lpstr>
      <vt:lpstr>Signs and Symptoms of Subarachnoid Hemorrhage/Cerebral aneurysms</vt:lpstr>
      <vt:lpstr>Presentation before rupture</vt:lpstr>
      <vt:lpstr>Presentation after rupture</vt:lpstr>
      <vt:lpstr>Test your knowledge  Question 5</vt:lpstr>
      <vt:lpstr>Diagnosis of Extra-axial Hemorrhages</vt:lpstr>
      <vt:lpstr>Treatment of Extra-axial Hemorrhages</vt:lpstr>
      <vt:lpstr>Question 6</vt:lpstr>
      <vt:lpstr>Cushing triad</vt:lpstr>
      <vt:lpstr>Question 7</vt:lpstr>
      <vt:lpstr>Lets Review</vt:lpstr>
      <vt:lpstr>Hemorrhagic Strokes</vt:lpstr>
      <vt:lpstr>Literature Cited</vt:lpstr>
    </vt:vector>
  </TitlesOfParts>
  <Company>Alverno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Minutes About:</dc:title>
  <dc:creator>AdminEx</dc:creator>
  <cp:lastModifiedBy>Home</cp:lastModifiedBy>
  <cp:revision>54</cp:revision>
  <dcterms:created xsi:type="dcterms:W3CDTF">2012-01-20T18:29:31Z</dcterms:created>
  <dcterms:modified xsi:type="dcterms:W3CDTF">2012-04-25T20:10:31Z</dcterms:modified>
</cp:coreProperties>
</file>